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1" r:id="rId10"/>
    <p:sldId id="264" r:id="rId11"/>
    <p:sldId id="266" r:id="rId12"/>
    <p:sldId id="268" r:id="rId13"/>
    <p:sldId id="276" r:id="rId14"/>
    <p:sldId id="277" r:id="rId15"/>
    <p:sldId id="267" r:id="rId16"/>
    <p:sldId id="269" r:id="rId17"/>
    <p:sldId id="275" r:id="rId18"/>
    <p:sldId id="270" r:id="rId19"/>
    <p:sldId id="291" r:id="rId20"/>
    <p:sldId id="278" r:id="rId21"/>
    <p:sldId id="271" r:id="rId22"/>
    <p:sldId id="300" r:id="rId23"/>
    <p:sldId id="273" r:id="rId24"/>
    <p:sldId id="274" r:id="rId25"/>
    <p:sldId id="279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8" r:id="rId35"/>
    <p:sldId id="292" r:id="rId36"/>
    <p:sldId id="293" r:id="rId37"/>
    <p:sldId id="299" r:id="rId38"/>
    <p:sldId id="290" r:id="rId39"/>
    <p:sldId id="294" r:id="rId40"/>
    <p:sldId id="295" r:id="rId41"/>
    <p:sldId id="296" r:id="rId42"/>
    <p:sldId id="311" r:id="rId43"/>
    <p:sldId id="298" r:id="rId44"/>
    <p:sldId id="297" r:id="rId45"/>
    <p:sldId id="301" r:id="rId46"/>
    <p:sldId id="302" r:id="rId47"/>
    <p:sldId id="303" r:id="rId48"/>
    <p:sldId id="304" r:id="rId49"/>
    <p:sldId id="305" r:id="rId50"/>
    <p:sldId id="306" r:id="rId51"/>
    <p:sldId id="314" r:id="rId52"/>
    <p:sldId id="307" r:id="rId53"/>
    <p:sldId id="308" r:id="rId54"/>
    <p:sldId id="309" r:id="rId55"/>
    <p:sldId id="310" r:id="rId56"/>
    <p:sldId id="312" r:id="rId57"/>
    <p:sldId id="313" r:id="rId58"/>
    <p:sldId id="315" r:id="rId59"/>
    <p:sldId id="317" r:id="rId60"/>
    <p:sldId id="316" r:id="rId61"/>
    <p:sldId id="318" r:id="rId62"/>
    <p:sldId id="321" r:id="rId63"/>
    <p:sldId id="322" r:id="rId64"/>
    <p:sldId id="323" r:id="rId65"/>
    <p:sldId id="324" r:id="rId66"/>
    <p:sldId id="325" r:id="rId67"/>
    <p:sldId id="327" r:id="rId68"/>
  </p:sldIdLst>
  <p:sldSz cx="118808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22" y="-90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53.35938" units="1/cm"/>
          <inkml:channelProperty channel="Y" name="resolution" value="53.33333" units="1/cm"/>
        </inkml:channelProperties>
      </inkml:inkSource>
      <inkml:timestamp xml:id="ts0" timeString="2021-12-12T12:58:32.1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6399 11063,'-148'-25,"123"25,50 0,24 0,-24 0,0 0,0 0,24 0,-24 0,-25-25,25 25,-75 0,1 0,-1 0,0 0,26 0,-26 0,25 0,0 0,100 0,-26 0,26 0,-26 0,26 0,-26 0,1 0,-25 0,0 0,-25-25,-25 25,-25 0,1 0,-26 0,26 0,-1 0,0 0,26 0,-1 0,0 0,75-24,24 24,-24-25,49 25,-25-25,25 25,1-25,-51-24,1 49,-25-25,-1 25,1-25,-50 25,1 0,-1 0,0 0,-49 0,-1 0,-247 0,297 0,50 0,24 0,26 25,-26 0,1-25,24 24,-24-24,-25 0,0 0,-1 0,1 0,-50 0,-24 0,-26 0,1 0,0 0,49 0,-25 0,25 0,1 0,-1 25,0-25,25 25,-25-25,25 25,0 0,-25-1,25 1,25-25,0 0,-50 0,0 0,1 0,-1 0,74 0,-24 25,25-25,-25 0,-1 0,1 0,0 0,0 0,-25-25,-50 0,25 25,1 0,-1 0,0 0,-25 0,1 25,49 25,0-1,0-24,0 0,25-25,-1 0,26 0,-25 0,24-25,1 0,-25 1,0-1,-25 0,0 0,0 0,-50 25,25 0,-49 0,49 0,-25 0,26 0,-1 0,25 25,0 0,25-25,24 0,-24 0,25 0,-26 0,1 0,0 0,-25-25,0 0,-25 25,0 0,1 0,-1 0,0 0,0 25,25 0,0 0,0 0,25-25,0 0,0 0,-1 0,-24-25,0 0,0 0,0-24,-24 49,-1 0,25-25,-25 25,0 0,0 0,25 25,50-25,24 24,-24-24,24 0,-49 0,0 0,0 0,0 0,-50 0,-25 25,1 0,24 0,-25 24,25-24,25 0,0 0,25-25,25 0,-1 0,-24 0,-25-25,25 25,0 0,-25 25,-25 0,0 24,0-49,25 25,0 0</inkml:trace>
  <inkml:trace contextRef="#ctx0" brushRef="#br0" timeOffset="13797.1085">6523 11311,'25'0,"25"25,-25-25,24 25,-24-1,0 1,24-25,-24 0,0 0,0 0,0 0,-1 0,1 0,0 0,0 0,-25-25,0 1,-50-1,1-25,-26 25,50 1,1-1,-1 25,0 0,0 0,0 0,25-25,25 25,-25 25,-74-25,24 25,25-1,1-24,-1 0,74 0,-24-24,0 24,25 0,-26-25,1 0,0 25,0 0,0 0,-25-25,-25 25,-25-25,1 25,-26 0,50 0,1 0,-1 0,0 0,50 0,24 0,1 0,24 0,1 0,-1 0,-24 0,-25 0,-50 0,-25 0,1 0,-26 0,26 0,-26 0,1 25,24-25,1 0,-1 0,25 0,0 0,1 0,-1 0,25 25,49 0,1-25,0 0,-1 0,-24 0,0 0,-25 25,0-1,25-48,24-1,1-25,-25 50,24-25,-24 25,-25-25,25 25,-50 0,-25 0,26 25,-51 0,50-25,1 0,-1 0,25 25,25-25,24 0,1-25,-1 0,-24 25,0-25,25 25,-26 0,-24-24,25 24,-50 0,-24 0,-1 0,1 0,-1 24,0-24,-24 25,49 0,0-25,1 0,73 0,-24 0,0 0,-25-25,25 0,-1 1,1 24,50-50,-51 50,1-25,-25 0,25 25,-50-24,0-1,-24 25,-1-25,-49 25,25 0,-1 0,26 0,24 0,0 0,0 0,50 0,0 0,49-25,-24 25,24 0,1 0,-1 0,0 0,-24 0,-25 0,0 0,-1 0,1 0,-99 0,-1 0,26 25,-1 0,1-25,-1 0,0 0,26 0,-1 0,0 0,25 25,74-25,1 0,-1 0,1 0,-51 0,1 0,0 0,-75 0,-49 0,-50 24,-99 100,-25 1,50-76,74 1,50-50,50 0,-1 0,25 0,0 0,1 0,-1 0,0 0,-25-25,-24-49,0-1,-26 25,26 1,24 24,1 0,24 25,0 0,25-25,0 1,99 24,149-50,-24 25,73-24,-49 24,-49 0,-125-25,1 50,-26 0,-49-24,25 24,0 0,-75 0,1 0,-1 0,0 0,-24 0,24 0,-49 0,-50 49,0 1,25-25,0-1,50 26,24 0,-24-1,24-24,26 25,-1-50,0 0,25 24,0 1,25-25,49 0,1 0,-26 0,1 0,-25 0,24 0,-24 0,-50 0,-24-25,-1 25,25 0,0 0,1 0,24-24,49 24,26-25,-26 0,26 25,-51-25,1 25,0-25,-75 25,-24 0,0 0,24 0,0 0,26 0,-1 0,0 0,50 0,24 0,26 0,-1 0,-24 0,-25 0,24 0,-24 0,0 0,0 0,-50 0,-50 25,-24-25,0 0,25 50,24-50,0 25,26-1,-1-24,74 0,75-24,100-51,-100 50,24-24,-73-1,24 25,-74 25,0-24,-1 24,-48 0,-76 0,1 74,-50 0,25 26,0-76,75 51,-1-50,25 0,1-25,24 24,49-24,50-24,25-26,-24 25,-26-25,0 26,-49 24,0-25,0 0,-75 25,-24 0,-25 0,-25 74,49 26,1-75,49 24,0-49,25 25,-25 0,50-25,74-25,25-25,-49 26,-1-1,-24 0,24 0,-49 25,-25-25,-25 25,-24 25,24 25,0-50,25 25,25-25,24 0,1 0,-25-25,0 25,-1 0,-24-25,25 25,-50 0,-49 25,-50 49,-50 50,75-74,25-1,49-24,0-25,0 0,100 0,-1 0,1 0,-1-25,-49 1,24-1,-49 0,25 25,-25-25,-49 25,-26 0,26 0,-1 0,25 0,0 25,1-25,48 0,51-74,74-1,-1 1,26-1,-50 26,-50 49,-24-25,-25 0,-50 25,-49 0,-50 0,-50 0,0 25,1 49,24 1,75-26,-1-24,50 0,1-25,98-50,25 1,25-26,-74 26,-1-1,1 25,-50 0,25 1,-25-1,-99 25,-1 0,1 0,50 0,-26 25,50-25,1 0,48-25,51 25,-26-25,-24-25,0 50,0 0,-25-24,-50 24,1 0,24 0,0 0,0 0,0 24,25 51,0 24,0-49,0-1,0-24,0 0,0 0,0-50,0-25,0 25,0 1,0-1,0 0,-49 99,24 51,0-51,25-24,-25-26,25 26,0-25,50-75,-25 1,-25-26,25 26,-25 24,0-50,0 50,0 1,0-1,0 0,-25 25,25 25,0 24,0 26,0-50,0 0,0-75,0 25,0 0,0 0,0 1,0 48,0 51,0-50,0 24,0-24,0 0,0-99,0 49,0-50,0 50,0 1,0-1,0 50,-50 74,50 0,-25-24,25-26,0-24,0 0,0-100,0 26,0-1,0 1,0 24,0 0,0 0,0 0,0 0,0-24,0 24,0 0,0 0,0 1,0-1,0 50,0-1,0 1,0 0,25-25,-25 25,0 0,0-50,0 0,25 25,0 0,0 0,-25 25,24-25,1-75,0 1,-25 49,0 0,0 75,0-25,-25-25,25 25,-25-25,25 24,-24-24,-1 0,25-24,0-26,0 25,0 0,0 1,0-1,0 0,25 25,-25 25,0 24,0-24,0 25,0-25,0-1,0 1,74-25,-24 0,-1-25,-24-24,25 49,-26-25,1 25,0 0,-75 25,50 0,-24-25,-1 24,0-24,50 0,0 0,-1 0,1 0,0 0,-25 25,0 0,0 49,-74 1,49-25,-25-1,25-24,50-50,25-24,24 24,-24-50,24 75,-24-49,-1 24,-24 0,25 0,-25 25,-50 0,-25 0,1 25,-51 25,1 49,25-25,-1-49,51 25,-1-50,25 25,-25-25,50-25,49-25,1 25,49-24,24-26,26 1,-50 24,25 1,-50-1,-49 25,-1 25,-24-25,25 25,-75 0,-49 50,-26 49,-24 0,75-49,24-25,-25 0,50 0,0-50,75-25,24-24,-50 49,26-25,24 25,-24-24,24-1,-25 25,1 25,-1 0,-49 0,0 0,-1 0,1 0,0 0,0 0,0 25,24-25,-24 25,0 0,0-25,-1 25,-24-1,0 1,0 0,-74 25,24-26,1 26,-26-25,26-25,-26 25,75 0,-24-25,-1 0,99-25,1-25,-1 50,0-25,1 0,-50 25,-1 0,1 0,0 0,0 0</inkml:trace>
  <inkml:trace contextRef="#ctx0" brushRef="#br0" timeOffset="32697.5096">16073 14684,'0'-24,"0"-1,-25 25,25-25,-25 0,25 0,0 1,50 24,25 0,-26 0,1 0,-25 0,-1 0,1 0,0 0,0 0,0 0,-1 0,1 0,-50 0,-74 0,-50 0,50 24,-25-24,-50 25,75-25,25 0,24 0,25 0,1 0,73 0,1 0,24 0,25 0,1 0,24 0,-50 0,25 0,-49 0,24 0,-24 0,24 0,-49 0,0 0,0 0,0 0,-50 0,0 0,-74 0,-25-25,0 25,24 0,26 0,24 0,26 0,-1 0,0 0,0 0,0 0,50 0,99 0,25 0,-25 0,25 0,49 0,-49 0,0 0,-50 0,-49-24,-1 24,-24 0,0 0,-50 0,-24 0,-26 0,26 0,-26 0,1 0,-50 0,25 0,-25 0,-25 24,74-24,1 0,49 0,-25 0,26 0,-1 0,0 0,50 0,74 0,100 0,-26-49,26 24,-1 0,0 25,-24-25,-99 25,-1-24,-24 24,-26-25,1 25,-74 0,-1 0,-24 0,-1 0,1 0,-1 0,-74 0,-24 0,24 0,25 25,50-25,24 0,0 24,1-24,24 0,-25 0,26 0,-1 25,0-25,0 0,0 0,50 0,50 0,98 0,-24 0,-50 0,-24 0,-26 0,-24 0,0 0,0 0,-75 0,-24 0,-1 0,1 0,24 0,-24 0,24 0,25 0,1 0,-26 0,25 0,50 0,25 0,-1 0,50 0,-24 0,-26 0,1 0,-25 0,0 0,-100 0,1 0,-1 0,1 0,-50 0,25 0,24 0,26 0,-1 0,25 0,0 0,1 0,48 0,26 0,-25 0,0 0,24 0,-24 0,-50 0,-24 0,-26 0,1 0,49 0,0 0,-24 0,24 0,99 0,25 0,1 0,-26 0,-24 0,24 0,-49 0,25 0,-26 0,-98-25,0 25,-1 0,1 0,-1 0,50 0,1 0,-1 0,0 0,50 0,49 0,-24 0,-1-24,-24 24,25-25,-25 25,-25-25,-25 25,-50 0,1 0,0 0,24 0,-24 0,49 25,0 0,-25-25,125 0,24 0,25 0,-50 0,1 0,-25 0,-1 0,-24 0,-50 0,-24 0,-26 0,1 0,24 0,-24 0,24 49,0-24,1 0,24 0,0-1,0-24,25 25,0 0,25-25,50 0,24 0,-25 0,1-25,-1 25,-24-25,-50 1,25 24,-25-25,-100 0,26 25,-25 0,24 0,-24 0,25 0,-1 0,26 0,-1 0,25 0,50 0,0 0,0 0,-1 0,1 0,-50 0,1 0,-1 0,0 0,0 0,0 0,50 0,25-25,-1 0,-24 1,25 24,-25 0,-1 0,-73 0,-26 0,26 0,-1 0,25 0,1 0,-1 0,0 0,75 0,-1 0,1 0,-25 0,-1 0,1 0,25 0,-25 0,-1 0,1 0,0 0,0 0,24 24,1 1,-25-25,0 0,-50 0,-25 25,-24-25,-1 0,26 0,-1 0,25 0,1 0,24 25,24 0,26 24,24 1,26-25,-26-25,0 24,-24-24,-25 0,24 0,1 0,-25 0,-25 25,-50-25,-24 0,-1 25,1 0,24 0,1-25,24 0,25 24,-25-24,50 0,25 0,-1 0,1 0,-1 0,-24 0,0 0,0 0,0 0,-25-24,-50 24,-24 0,24 0,25 0,0 0,1 0,-1 0,50 0,24 0,1 0,24 0,-24 0,24 0,26 0,-26 0,-24-25,-1 25,1-25,-25 25,-1 0,1 0,-50 0,-49 0,0 25,-26 24,-49-24,1 0,48 0,51-25,24 0,-25 0,75-25,50-25,73-49,125 25,0-1,-74 26,-51-1,-73 50,-1-25,-24 1,-1 24,-24 0,0 0,-99 0,-1 0,1 0,24 0,1 0,-1 0,25 0,-24 0,24 0,25-25,25 25,49 0,0 0,1 0,-26 0,26 0,-50 0,-1 0,1 0,0 0,-99 25,-1 24,26 1,-51-1,76-49,-1 25,0 0,0-25,0 0,25 25,0 0,25-25,25 0,-25 0,24 0,1 0,-25 0,-1 0,-48 0,-51 0,26 0,24 0,0 0,0 0,0 0,1 0,48 0,26 0,0 0,-26 0,1 0,0 0,-25-25,-50 25,1 0,-1 0,25 0,1 0,-1 0,99 0,-24 0,24 0,-24 0,-25 0,-1 0,26 0,-25 0,-100 0,-24 25,0-25,25 0,49 24,0-24,0 0,0 25,1-25,-1 0,99 0,-24-25,-1 1,26 24,-50-25,-1 25,1 0,-25-25,0 0,-49 25,-26 0,1 0,24 0,1 0,-1 0,0 0,26 0,24-25,49 1,26 24,-1-25,-24 25,24 0,-24-25,-1 25,1 0,-25 0,-1 0,1 0,-99 0,-1 0,1 0,49 0,-24 0,24 0,0 0,0 0,25 25,25 0,0-25,24 24,-24-24,0 0,0 0,0 0,-50 0,-25 0,1 0,24 0,0 0,0 0,25 25,50 0,24 25,1-26,-51-24,1 0,0 0,-25 25,-25-25,-24 0,-26 0,50 0,1 0,-26 0,25-25,-24 25,24 0,0 0,-25 0,50-24,-49 24,24 0,0 0,0 0,1 0,-1 0,0 0,0 0,0 0,1 0,-1 0,0 0,0 0,0 0,0 0,1 0,-1 0,0 0,-25 0,26 0,-1-25,0 25,0 0,0 0,1 0,24-25,-25 25,0 0,0 0,0 0,1 0,-1 0,0 0,0 0,0 0,25 25,25 0,0-25,0 0,0 24,-1-24,26 0,-25 0,0 0,24 0,-24 0,-50 0,0 0,1 0,-1 0,25 25,-25-25,0 0,0 0,1 0,-1 0,50 0,24 0,1 0,-25 0,-1 0,26 0,-25 0,0 0,-1 0,1 0,0 0,0 0,0 0,-1 0,1 0,0 0,0 0,0 0,0 0,24 0,-24 0,0 0,0 0,-1 0,-24-25,25 25,0 0,0 0,0 0,-1-24,1 24,-25-25,25 25,0 0,0 0,-1 0,1 0,0 0,0 0,0 0,-1 0,1 0,0 0,0 0,0 0,-1 0,1 0,0 0,0 0,0 0,-1 0,1 0,0 0,0 0,0 0,-1 0,1 0,0 0,0 0,0 0,0 0,-1 0,1 0,0 0,0 0,0 0,-1 0,1 0</inkml:trace>
  <inkml:trace contextRef="#ctx0" brushRef="#br0" timeOffset="45087.596">26541 19025,'24'0,"1"0,25 0,24 0,1 0,-1 0,-24 0,-1 0,1 0,24 0,1 0,-26 0,1 0,-25 0,0 0,49 0,-49 0,0 0,-1 0,1 0,0 0,-50-25,-74 1,-25-1,-50-25,-24 25,99 25,-1 0,1 0,50 0,-1 0,25 0,0 0,1 0,48 0,26 0,0 0,-1 0,1 0,-1 0,26 0,-1 0,-24 0,-1 0,-24 0,0 0,-50 0,0 0,-49 0,-25 0,0 0,-25 0,74 0,-24 0,49 25,0-25,0 0,100 0,-1 0,-24 0,74 0,-50 0,0-25,-24 25,-25 0,24 0,-24 0,-50 0,1 0,-76 25,1 25,-74-1,49-24,49-25,26 0,24 0,0 0,99 0,26-25,24 1,24 24,-48-25,48 25,-73 0,-1 0,-24 0,24 0,-24 0,0 0,-26 0,1 0,25 0,-25 0,-100 0,-98 0,-26 0,25 25,75-1,0-24,25 0,24 0,25 0,0 0,50 0,50 0,24 0,25 0,-50 0,1 0,-1 0,0-24,51-1,-51 0,-24 25,-26 0,26 0,-25 0,-50 0,-25 0,1 0,24 0,0 0,75 0,49 0,50 0,0 0,-25 0,49 0,-74 0,1 0,-76 0,26 0,-75 0,-49 0,-1 0,1 0,0 0,24 25,-24-25,24 25,25-25,0 0,25 24,-24-24,-1 0,25 25,25-25,24 0,1 0,24 0,-24 0,-1 0,26 0,-50 0,24 0,-24 0,0 0,0 0,-50 0,-25 0,1 0,-26 0,26 0,24 0,-25 0,25 0,75 0,24 0,-24 0,24 0,-24 0,24 0,-49 0,25 0,-25 0,24 0,-24 0,0 0,-75 0,-24 0,-1 0,1 0,0 0,-1 0,1 0,24 0,25 0,-24 0,24 0,0 0,100 0,-1 0,25 0,0 0,1 0,-26-25,1 1,-26 24,-24-25,0 25,-25-25,25 25,-50 0,-74 0,-1 0,-49 0,75 0,0 0,24 0,0 0,26 0,-26 0,25 0,0 0,75 0,24 0,1 0,-1 0,-24 0,-25 0,-1 0,-24-25,25 25,-50 0,-49 0,0 25,-50 0,-50 49,25-74,25 0,50 0,24 0,1 0,24 0,0 0,50 0,49 0,1 0,-1 0,25 0,-24 0,-1 0,-24 0,-1 0,1-25,-25 25,-1 0,1-24,-99 48,-50 1,49-25,-98 0,24 0,50 0,-1 0,26 0,49 0,50 0,25 0,24 0,50 0,50-25,-1-49,1 24,0-49,-26 25,-24-1,-49 51,-50-1,24 0,-24 25,0-25,-50 25,-124 25,-49 74,-25 0,49 1,-74-26,74 0,1-49,73-25,26 0,49 0,0 0,50 0,50 0,49 0,25 0,49 0,-24-25,-26-24,-48-26,24 1,-25 0,-50 24,1 0,-25 50,-25-24,25 24,-25-25,-25 25,-99 0,-75 25,1 49,-50 0,-50 26,25-51,25 1,100-25,48-1,51-24,24 0,0 25,0-25,75 0,99 0,24 0,175 0,49 0,-199 0,-24 0,-1-49,26-26,-100 1,-50 49,1 0,-25 25,-25-25,25 25,-50 0,-50 0,-73 0,-51 0,1 25,-1 25,26 24,-51-24,26-1,24-24,50-25,25 0,50 0,24 0,0 0,50 0,74 0,-25 0,1 0,24 0,-25 0,-24 0,0 0,-26 0,1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53.35938" units="1/cm"/>
          <inkml:channelProperty channel="Y" name="resolution" value="53.33333" units="1/cm"/>
        </inkml:channelProperties>
      </inkml:inkSource>
      <inkml:timestamp xml:id="ts0" timeString="2021-12-12T13:00:42.742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26789 18355,'24'0,"1"0,0 0,25 0,-26 0,1 0,0 0,0 0,0 0,-1 0,1 0,0 0,25 0,-25 0,-1 0,1 0,0 0,0 0,24 0,-24 0,0 0,0 0,0 0,-1 0,1 0,0 0,0 0,0 0,-1 0,1 0,0 0,0 0,24 0,26 0,-50 25,-1-25,26 0,-25 0,0 0,-1 0,1 0,0 0,0 0,0 0,-1 0,1 0,0 0,0 0,0 0,-1 0,1 0,0 0,0 0,0 0,-100 0,26 0,-26 0,50 0,-24 0,-26 0,26 0,-26 0,1 0,0 0,-1 0,26 0,-26 0,26 0,-1 0,-49 0,-25-25,24 1,26 24,0-25,49 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53.35938" units="1/cm"/>
          <inkml:channelProperty channel="Y" name="resolution" value="53.33333" units="1/cm"/>
        </inkml:channelProperties>
      </inkml:inkSource>
      <inkml:timestamp xml:id="ts0" timeString="2021-12-12T13:00:44.865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26888 18306,'0'-25,"74"25,-24 25,49 0,-49-25,-1 0,51 24,-51-24,1 0,-1 0,1 0,0 0,-1 0,26 0,-26 0,-24 0,0 0,24 0,-24 0,25 0,-25 0,-1 0,1 0,0 0,0 0,0 0,-1 0,1 0,0 0,0 0,0 0,-1 0,1 0,25 0,-25 0,0 0,-25 25,-75-25,1 25,24-25,-74 25,-25-25,-24 25,24-25,74 0,1 0,0 0,24 0,-24 0,-1 0,-24 24,49-24,-49 25,25-25,24 0,0 0,26 0,-1 0,-25 25,1-25,24 0,0 0,0 0,0 25,1-25,-1 0,0 25,25 0,25-1,99 26,0-50,25 25,-50-25,0 0,-25 0,26 0,-1 0,-25 0,1 0,-26 0,1 0,-25 0,0 0,-1 0,1 0,0 0,0 0,0 0,-1 0,1 0,0 0,0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53.35938" units="1/cm"/>
          <inkml:channelProperty channel="Y" name="resolution" value="53.33333" units="1/cm"/>
        </inkml:channelProperties>
      </inkml:inkSource>
      <inkml:timestamp xml:id="ts0" timeString="2021-12-12T13:01:21.0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27434 18604,'0'-25,"0"0,0 0,24 25,1 0,0 0,-25 25,-25 0,0 24,1-49,-1 25,-25-25,50 25,-25-25,1 0,-1 0,0 0,25-25,-25 0,25 1,0-1,0 0,0 0,0 0,25 25,0-25,0 25,-1 0,1 0,25 0,-25 0,-1 0,1 0,0 0,0 25,-25 0,0 25,0-25,0-1,0 1,0 0,0 0,0 0,0-1,-25-24,0 0,-24 0,24 0,0-24,25-1,-25 0,25 0,0-24,0 24,0 0,0 0,25 25,-25-25,25 25,0 0,-25 25,0 0,0 0,0 0,0-1,0 1,-25-25,0 25,0-25,25-25,0 0,0 1,0-1,25 25,0 0,0 0,-25 49,0-24,-50 0,25-25,0 25,1-25,-1 0,25-25,-25 25,25-50,0 26,0-1,0 0,0 0,25 25,0 0,-1-25,26 0,0 25,-26 0,1 0,-25 75,-74-25,49-1,0 1,0-25,1-1,-1-24,0 25,0-25,25-25,-25 1,25-1,0 0,0-25,0 26,25 24,25-25,-1 0,1 25,0 0,-1 0,-24 0,0 0,0 0,-25 25,-25 24,0-49,0 25,-24-25,24 25,0-25,0 0,0 0,25-50,0 26,0-1,0 0,0 0,0 0,25 25,0 0,-25-25,25 25,0 0,-25 50,0-25,-25 25,0-26,0-24,25 25,-25-25,1 0,24-25,0 1,0-1,0 0,24 25,1 0,0 0,-25 25,-25-25,25 25,-25-25,25-50,0 25,0 0,0 0,50 1,0-1,-26 0,26 25,-25 0,0 0,-25-25,-50 50,25-25,0 0,1 0,-1 0,0 0,25 25,25-25,0 0,-25 25,-50-1,25-24,-24 25,-26-25,50 25,1-25,-1 0,50-25,24 25,26-25,-26 1,1 24,-50-25,25 25,-25-25,-25 25,0-25,-49 25,49 0,-25 0,25 0,1 0,-1 0,25 25,49-25,1 25,-25-25,24 0,-24 0,0 0,0 0,-25-25,0 0,0 0,-50 25,1 0,-1-24,0 24,-24 0,24 0,25 0,1 0,-1 0,0 0,0 24,50-24,0 0,0 0,-1 0,1 0,0 0,-50 0,0-24,1 24,-26 0,25 0,0 0,1 0,24 24,74-24,0 0,1 0,-25 0,24-24,-49 24,-25-25,25 0,-1 0,-24 0,0 1,0-1,0 0,0 0,-24 0,-1 1,0 24,-25 0,-24 0,24 0,1 24,-1 1,0 25,-49-1,74 1,-24-25,-26 24,75-24,-49 0,49 0,0 0,0-1,74 1,25-25,-24 0,-1 0,1 0,-26-25,1 1,-50-1,25 25,-25-25,0 0,0 0,0 1,-75 24,50 0,-24 0,24 0,-25 0,26 0,-1 0,0 0,25 24,0 1,0 0,0 0,25 0,49-1,-24-24,-1 0,1 0,-25 0,0 0,0 0,-1 0,-24-24,-24-1,-26 25,-25-25,26 25,-1 0,1 0,-1 0,25 0,0 0,25 25,50-25,24 25,1-25,-1 0,-24 0,0 0,-1-25,-24 0,25 0,-50 0,24 25,1-24,-25-1,-25 0,-49 25,0 0,24 0,-25 0,51 0,-1 25,0-25,0 25,50-25,49 0,1 0,-1 0,1 0,-1-50,1 25,-26-24,-24-1,0 50,-50 0,-49 0,-75 25,74-25,1 25,24-1,1 1,-1 0,25 0,-24-25,24 25,0-25,25 24,-25-24,75 0,-1 0,26 0,-26 0,1 0,-25 0,-50 0,-25 0,-24 0,24 0,1 0,24 0,-25 0,26 0,73 0,-24 0,0 0,24 0,-24 0,-50 0,-24 0,-26 0,51 0,-1 0,0 0,0 0,100 0,-1 0,50 0,-25 0,-24 0,-1 0,-49-24,25 24,-26 0,-24-25,25 25,-99 0,-25 0,-1 0,26 0,-1 0,1 0,49 0,-24 25,123-25,50-50,-50 25,1 0,-50 1,24 24,-24 0,-25-25,-74 25,24 25,25 24,0-49,1 50,-1-25,25-1,0 1,-25 0,25 0,0 0,0-1,0 1,0 0,0 0,-50 0,-24-25,24 25,-24 24,24-24,1 0,24 0,0-25,25 24,0 1,0 0,25-25,49 25,-24-25,-25 0,0 0,-1 0,-24-25,25 0,-25 0,0 1,0-1,0 0,0 0,-25 25,-24-25,24 25,0 0,-24-24,24 24,0 0,75 0,-50-25,24 25,-24-25,0 0,-24 25,73-25,-24 0,25 1,-1-26,1 50,-25-25,24 0,-24 1,25 24,-1 0,1 0,24 0,-24 0,-25 0,24 0,1 0,0 0,74 49,-25-24,-25 0,1-25,-26 0,1 25,-25-25,-1 0,1 24,0-24,0 0,-25 25,0 0,0 0,0 0,0 0,74-25,1 0,24 0,-25 0,-24 0,0 0,-26 0,1 0,0 0,-25-25,-25 25,0 0,-24-25,24 25,-25 0,26 0,-26 0,25 0,0 0,-24 0,24 0,-25 0,25 0,25-25,50 25,-50-25,25 0,0 25,-1 0,-24-24,-49 24,24 0,0 0,0 0,1 0,24-25,24 25,-24-25,25 25,0-25,0 25,-50 0,0 0,0 0,1 0,48 0,1 0,25 0,-25-25,24 25,-24-24,-50 24,-24 0,-1 0,25 24,0-24,1 0,73 0,1 0,-75 0,0 0,0 0,50 0,50 0,-51 0,51 0,-50 0,0 0,-1 0,1 0,-74 25,-26-25,25 0,-24 25,49 0,0-25,1 0,-1 0,50 0,49-25,0-49,-24 49,0-25,-25 50,-1-25,-24 1,25 24,-50 0,-24 0,-26 24,-24 26,-50 0,25-26,50 1,49 0,0-25,0 0,75 0,24 0,1 0,-1 0,25 0,25 0,25-25,-25-49,-49 24,-26 25,1 25,-50-24,25 24,-50 0,-49 0,-26 24,-48 51,-26-26,-49 26,74-50,25 24,49-24,26-25,-1 0,25 0,1 25,73-25,50 0,25 0,-24 0,-1-50,50 25,-75 1,0-1,-24 0,-25 0,0 25,-50 0,-25 25,-74 25,50-26,-75 26,25 0,0-1,50 1,24-50,25 25,0-25,50 25,25-25,-1 24,-24 1,50-25,-51 0,1 0,0 0,0 0,0 0,-25 25,0 0,-25 0,0-25,50-25,24-25,-24 25,0 1,0 24,-25-25,0 0,-25 25,-25 0,1 0,-1 0,1 0,73 0,26-50,74 26,-25 24,0-25,-49 25,-25-25,0 25,-1 0,-48 0,-76 0,-48 0,-26 50,-24-1,-1-24,100 0,0 0,49-25,25 0,0 0,1 0,48 0,1 0,0 0,0 0,-50 0,-25 0,-24 0,24 0,1 0,24-25,0 25,0 0,1 0,48-25,26 25,0-25,49-24,-25 24,1 25,-26 0,1 0,-25 0,0 0,-50 25,-50-1,26 26,24-50,-25 25,25-25,50 0,25 0,0 0,24 0,-49 0,0 0,-1-25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53.35938" units="1/cm"/>
          <inkml:channelProperty channel="Y" name="resolution" value="53.33333" units="1/cm"/>
        </inkml:channelProperties>
      </inkml:inkSource>
      <inkml:timestamp xml:id="ts0" timeString="2021-12-13T17:17:18.0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25697 8111,'25'0,"0"0,0 0,24 0,-24 0,49 0,26 0,-26-25,-24 1,49 24,75-25,24 0,0-50,-24 75,25-49,-51 49,-24 0,-74 0,-75 0,-74 25,25-1,-50 26,-1-50,51 25,-50 0,-25 24,-49 1,-25-25,24 24,25 1,-24-25,0 0,24-1,25 1,50 0,25 0,-26-25,26 25,-1-25,26 24,24-24,-25 0,1 0,49 25,-25-25,-25 0,26 0,-1 0,-25 0,-24 0,24 0,25 0,1 0,-1 0,74 0,100-25,-99 25,49-24,75-1,24 0,1 0,-26 0,26 1,-26-1,-49-25,-25 50,-74 0,0 0,-50 0,-24 0,-51 0,-73 0,-50 0,24 0,-49 0,25 0,24 0,1 0,24 0,75 0,25 0,99-25,123 1,-73 24,74-25,74 0,75 0,-26 0,51 25,-75 0,-25 0,-24 0,-175 0,1 0,-50 0,-49 0,-25 0,49 0,-49 0,-50 0,-99 0,25 0,0 0,-50 0,0 0,25 0,0 0,99 0,0 0,124 0,25-24,25 24,99-25,-74 25,74-25,74 25,1 0,49 0,-25 0,0 0,-24 0,-1 0,-24 0,-75 0,-74 0,-1 0,-73 0,-75 0,74 0,-49 0,-99 0,-1 0,-99 0,1 0,49 0,-25 0,50 0,-25 0,99 0,99 0,25 0,50-25,99 0,-74 0,99 1,99-26,49 25,26 0,-26 1,26-1,24 25,-49 0,-75 0,-49 0,-149 0,-149 0,49 0,-49 0,50 25,-26-25,-48 24,-26 26,25-25,-99-25,50 0,-26 0,26 0,0 0,24 0,0 0,75 0,74 0,124 0,26 0,23 0,-98 0,49 0,100 0,-1 0,25 0,1 0,-26 0,-49 0,-100 0,-24 0,-74 0,-75 0,49 0,-74 0,-99 0,-49 0,24 0,0 0,-25 0,75 0,49 0,75 0,149 0,24 0,75 0,49-25,75 25,50 0,-26 0,1 0,-25 0,-50 0,-24 0,-75 0,-75 0,-74 0,-74 0,50 0,-1 0,-74 0,-50 0,-24 0,-1 0,1 0,24 0,50 0,0 0,75 0,98-25,75 0,0 1,-49 24,24 0,99 0,1 0,-1 0,-24 0,24 0,-24 0,-75 0,-74 0,0 0,-25 24,-75 26,1 0,24-50,-49 24,-74 1,-1 0,-49 0,24-25,-49 0,99 0,1 0,24 0,99 0,99 0,1-25,49 25,74-25,100 0,74 1,-25 24,25 0,-49 0,-75 0,0 0,-50 0,-173 0,-124 0,-1 0,-24 0,50 0,-25 0,-100 0,1 0,-1 0,1 0,0 0,24 0,25 0,25 0,25 0,74 0,-24 0,24 0,99 0,-49 0,25 0,74 0,24 0,51 0,24 0,-25 0,-24 0,-25 0,-99 0,-75 0,-99 0,0 0,24 0,-48 0,-26 24,-24 1,-1-25,50 0,-24 0,73 0,76 0,-1 0,0 0,75 0,49 0,99 0,26 0,24 0,0 0,25 0,-1 0,-73 0,-50 0,-100 0,-123 0,-75 0,99 0,-74 0,-74 0,24 0,1 0,49 0,24 0,76 0,-1 0,50 0,99 0,-75 0,75 0,25 0,99 0,-49 0,-26 0,-24 0,-124 0,0 0,-125 0,26 0,-75 0,-49 0,-75 0,25 0,-25 0,50 0,-25 0,49 0,50 0,125 0,-1 0,50 0,74 0,75 0,49 0,74 0,1 0,49 0,-24 0,-50 0,-1 0,-73 0,-75 0,-99 0,-50 0,-74 0,49 0,-49 0,-25 0,-50 0,-24 0,-25 0,24 0,1 0,-1 0,26 0,49 0,74 0,25 0,124 0,-24-25,74 25,49-24,25 24,75 0,-50 0,-25 0,-24 0,-175 0,1 0,0-25,-75 25,-24 0,-25 0,-25 0,-50 0,25 0,-74 0,25-25,-26 0,26 25,24 0,1-25,24 25,0 0,124 0,1 0,24-24,99-1,-25 25,50 0,124-25,0 25,75 0,-26 0,1 0,-25 0,-75 0,-74 0,-148 0,-101 0,1 0,-24 0,73 0,-49 0,-74 0,-1 0,-24 0,25 0,-50 0,49 0,50 0,-24 0,-1 0,75 0,74 0,0 0,0 0,75-25,49 25,25-25,-74 25,99 0,24 0,26 0,-26 0,26 0,-75 0,-99 0,-149 0,-25 0,25 0,49 0,-49 0,-74 0,24 0,-24 0,24 0,50 0,-25 0,75-24,49 24,100-25,-51 0,51 25,-1 0,1-25,-1 25,25 0,25 0,50 0,-25 0,0 0,-1 0,-197 0,-26 0,26 0,-26 0,-24 0,0 0,0 0,49 0,1 0,-26 0,50 0,50 0,124 0,-25-25,-50 25,26 0,48 0,-24 0,25 0,-74 0,-1 0,-49 0,-100 0,1 0,-25 0,49 0,-49 0,-25 0,-25 0,-24 0,24 0,0 0,74 0,1 0,49 0,0 0,1-24,48-1,51 0,-1 25,25-50,-49 50,25 0,49 0,-25 0,-25 0,1 0,-1 0,-24 0,-26 0,-73 0,-50 0,-25 0,49 0,-24 0,-50 0,25 0,-25 0,75 0,-1 0,51 0,-1 0,0 0,25-24,-25-1,50 0,49 0,26 0,-1 25,0 0,0-49,-24 49,49 0,-50 0,25 0,-24 0,-26 0,-24 0,0 0,-75 0,-74 0,25 0,25 25,-50-1,0-24,24 0,26 0,49 0,-49 0,24 0,25 0,50 0,50 0,-26 0,50 0,75 0,74 0,0 0,25 0,25 25,-25 0,-50 0,-50 0,-73-1,-100 1,-25-25,-74 25,24 0,-24-25,-75 25,-24-1,-50 1,0-25,-25 0,50 0,24 0,26 0,148 0,74 0,75 0,-49 0,74 0,124 0,74 0,25 0,25 0,74 0,-99 0,25 0,-99 0,-100 0,-74 0,-223 0,0 0,-75 0,-99 0,-24 0,-1 0,-25 0,26 0,-26 0,50 0,75 0,0 0,74 0,24 0,76 0,24 25,0 0,49 0,50-1,25 1,25-25,-25 25,50 0,74-25,50 0,-50 0,24 0,-23 0,-1 0,-75 0,-148 0,-50 0,-49 0,-25 0,-100 0,-74 0,25 0,-25 0,1 0,48 0,26 0,24 0,199 0,49 0,50 0,25 0,124 0,25-25,24 25,-24 0,0 0,-75 0,-25 0,-49 0,-199 0,1 0,-75 0,-75 0,-73 0,-26 0,-25 0,1 0,-25 0,99 0,49 0,26 0,148-50,50 26,74 24,50-50,-50 50,74-25,100 0,25 25,24 0,-24 0,25 0,-51 0,-48 0,-26 0,-148 0,-75 0,-74 0,49 0,-49 0,-100 0,1 0,-100 0,50 0,-49 0,-1 0,25 0,50 0,24 0,100 0,74 0,-24-24,49-26,25 25,49-49,75-1,-100 51,51-1,-1-25,50 25,-25-24,-50-26,-24 51,-25-1,-1 25,1-25,-25 0,0 0,0 1,25 24,-25-50,0 0,0 25,0-24,0 24,0 0,50 75,24 74,-49 0,49 25,-74-100,25 51,25 48,-1 1,1-50,-25 1,-25-76,24 26,-24-25,25 24,-50-49,1 25,-26-25,0 0,1 25,24-25</inkml:trace>
  <inkml:trace contextRef="#ctx0" brushRef="#br0" timeOffset="5475.0162">28202 8062,'-49'0,"-1"0,-24 0,-25 0,24 0,1 0,24 0,-24 0,49 0,0 0,0-25,50 0,74 0,25-25,-49 50,24 0,25-24,25 24,-50-25,0 0,-49 25,-50-25,25 25,-50 0,-25-25,-24 25,24 0,-24-24,-1 24,-24-25,-25 0,99 25,1 0,-1 0,-25-25,50 0,25 1,25 24,24 0,-24-25,24 25,25-25,1 25,-1 0,-25 0,1 0,-1 0,0-25,-49 25,0 0,0 0,0 0,-1 0,1 0,25 0,-25 0,-1 0,-24-25,50 25,0 0,24 0,0 0,1 0,49 0,-50 0,26 0,-1 0,0-24,-25-1,26 25,-51 0,-24 0,-50 0,-74 0,25 0,-26 0,-98 0,0 0,-1 0,1 0,-1 0,50 0,25 0,25 0,74 0,1 0,-1 0,-25 0,0 0,26 0,-26 0,0 0,1 0,24 0,-25 0,-24 0,0 0,49 0,-25 0,25 0,1 0,-1 0,0 0,0 0,0 0,1 25,48-25,76 0,-26 0,50 0,99 0,50 0,25 0,24 0,-24 0,0 0,-1 24,-74-24,-49 25,-149-25,0 0,-100 25,-74 0,75-25,-75 0,-49 0,-75 0,25 0,0 0,49 0,75 0,50 0,49 0,0 0</inkml:trace>
  <inkml:trace contextRef="#ctx0" brushRef="#br0" timeOffset="19397.9088">26417 7838,'24'0,"26"0,-25 0,0 0,-1 0,51 0,-50 0,-25-49,24 49,26 0,-50-25,25 25,0 0,-1 0,1 0,-50 0,1 0,-1 0,0 0,0-25,0 25,1 0,-1 0,0-25,0 25,-24 0,24-25,0 25,0 0,25-24,50 24,24 0,25-25,-49 25,0-25,-1 25,-24-25,0 25,-25-25,-50 25,-24-49,-50 49,-25-25,50 0,49 25,-24 0,-1 0,1-25,0 25,49 0,74 0,1 0,49 0,-24 0,24 0,-74 0,49 0,-49 0,0 0,-1 0,26 0,-25 0,-25 25,-99-25,49 0,-74 0,-25 0,75 0,-50 0,49 0,1 0,49 0,0 25,50 25,25-26,74 26,0 49,-25-49,-25-50,75 0,0 25,25-25,-1 0,-49 0,-24 0,-51 0,-98 0,-76-50,26 50,-25-25,25 25,25 0,-26 0,1-25,0 25,0 0,24 0,1 0,49 0,0 0,50 0,50 0,24 50,50-25,-50 0,50-1,-50 1,50 25,-100-50,-24 0,0 0,0 0,-50 0,-74 0,49 0,-49 0,-25 0,-25 0,0 0,0 0,25 0,25 0,49 0,125 0,-25 0,98 0,51 0,24 0,0 0,25 0,-24 0,-26 0,-74 0,-99 0,-50 0,-25 0,1 0,-50-50,-25 50,24-25,1 1,25 24,-1 0,1-25,49 25,0 0,25-25,99 25,-24-25,49 0,0 25,-74 0,49 0,0 0,0 0,-24 0,-51 0,-123 0,0 0,-50 0,100 0,-26 0,-24 0,24 0,1 0,49 0,0 0,100-24,49 24,-74-25,49 25,50-50,-100 50,-24 0,-25-25,50 25,24 0,0 0,-49 0,0 0,-124-24,0 24,24 0,26 0,-1 0,0 0,1 0,24 0,0 0,50 0,74 0,-24 0,24 0,25 0,25 0,-25 0,0 0,-100 0,1 0,-74 0,-1 0,-49 0,-50 0,0 0,-24 0,-1 0,0 0,75 0,74 0,0 0,75 0,74 0,0 0,0 0,-74 0,49 0,25 0,-25 0,-24 0,-51 0,-73 0,-26 0,-24 0,-50 0,25 0,-24 0,23 0,1 0,-24 0,48 0,26 0,49 0,-24 0,24 0,0 0,0 0,-49-25,24 0,25 25,-49 0,49 0,-24 0,24-25,-74-24,49 49,-25-25,75 0,-49 25,24 0,-25-25,26 0,-1 25,0 0,0-24,0 24,1 0,73 0,1 0,49 0,149 0,0 24,25 1,-25 0,-25 0,-24 0,-1-25,-173 0,-50 0,-74-50,0 0,-25 26,49 24,-24-25,-75 0,50 0,-24 0,48 1,26 24,49 0,0 0,25 24,0 1,0 25,0-1,0 1,0 0,0-1,0-24,0 0,0 0,0-1,0 1,0 0,0 0,0 0,0-1,0 1,0 0,0 0,100-25,-1 0,25 0,-75 0,51 0,48 0,26 0,-50-25,25 0,-75 0,1 25,-50 0,-1-24,-24-1,0 0,-49 25,24-50,-74-24,24 0,1 74,49-25,-49-25,49 50,-50-25,26 25</inkml:trace>
  <inkml:trace contextRef="#ctx0" brushRef="#br0" timeOffset="30675.8355">25970 7863,'0'25,"25"0,0 24,0-49,-25 25,24 25,1-25,0 24,0-24,0 0,-50-25,0-50,-25-49,50 49,0 25,0-24,-24 24,-1 0,25 0,0 50,0 25,0-25,0 24,0 26,0-50,0 24,0 1,0-25,0-1,0 1,25-25,-25 50,-25-50,-25 0,50-25,-25 0,0 0,1-24,24-26,0 51,0-26,0 25,0 0,24 25,1 50,-25 0,0-26,25 26,-25-25,25 24,-25-73,0-26,0 25,0-24,0-26,0 50,0-49,25 49,-25 0,25 25,-1 0,26 50,-50-25,50 24,-50-24,0 0,0 25,49-26,-74-48,-24-51,49 50,0 0,0 1,-25-1,25 0,0 0,0 0,25 50,24 25,1 24,-50 50,25-99,0 25,-1-1,-24 1,0-100,0 1,0-1,0-24,0 24,0 0,0 26,-24-1,24 0,0 0,0-24,-25 24,25 50,0-1,0 1,0 0,0 0,0 0,-50-25,25 0,1 0,-1 0,25-25,0 0,0 0,0 0,0-24,74 49,-49 0,-25-25,50 25,-50-25,24 25,26 0,-25 0,0-25,-1 25,1 0,0 0,25 0,-26 0,1 0,25 0,-25 0,-1 0,1 0,0 0,0 0,0 0,-1 0,26 0,-25 25,0-25,-1 25,26 25,0-1,-50-24,24 0,1 0,-25-1,25 1,-50-25,25-25,0 1,0-1,-25 0,1-49,24 49,0 0,-25 0,25 0,0-24,-25 24,25 0,0 0,0 50,25-25,-25 25,0 25,0-1,25 1,-25-1,0-24,0 0,0 0,0 24,0-24,-25-50,25 1,0-1,0 0,0-25,0 1,0 24,0 0,0 0,0 1,49 24,1 24,0 1,-50 0,49 0,-24 24,0-24,-25 0,0 0,0 0,-25-1,0-24,1 0,-1 0,0 0,-25-24,-24-1,49-25,0 1,0 49,1-50,24 25,0 0,24 25,26 0,0 50,-50 0,24-1,1-24,-25 0,0 0,25-1,-25-48,0-1,0 0,0 0,0 0,0 50,0 0,0 25,0-26,0 1,-50-25,26 0,-1-49,0 49,25-25,0-25,0 25,0 1,0-1,-25 25,0 49,-49 26,24-50,26-25,-1 0,0 24,-25-24,1 0,24 0,-25 0,26 0,-1 0,-25 0,25 0,1 0,-1-24,0 24,0-25,0 25,1-25,-1 0,0 25,0-25,-24 1,-1 24,25 0,0 0,-24-50,24 50,-25 0,25 0,1 0,-1 0,0 0,0 0,0 0,1 0,-1 0,-25 0,25-25,1 25,-1-25,0 25,0 0,0 0,1 0,-1-24,-25 24,25 0,1 0,-1 0,0 0,0 0,0 0,1 0,-26-25,25 25,124 0,50 0,-25 0,-25 25,-49-25,-25 0,-75 0,1 0,-26 0,26 0,24 0,0 0,0 0,0 0,-24 0,-26 0,26 0,-1 0,25 0,1 0,-1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3616" y="274639"/>
            <a:ext cx="267319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42" y="274639"/>
            <a:ext cx="78215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43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9432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12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Production and cost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Module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9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Returns to scale</a:t>
            </a:r>
            <a:br>
              <a:rPr lang="en-GB" dirty="0" smtClean="0"/>
            </a:br>
            <a:r>
              <a:rPr lang="en-GB" sz="2700" dirty="0" smtClean="0"/>
              <a:t>(Fixed proportion/Long run product function)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Describes the changes in output when the inputs are varied in the same proportion</a:t>
            </a:r>
          </a:p>
          <a:p>
            <a:pPr marL="0" indent="0">
              <a:buNone/>
            </a:pPr>
            <a:r>
              <a:rPr lang="en-GB" dirty="0" smtClean="0"/>
              <a:t>When all inputs are varied in the same proportion, initially producer gets </a:t>
            </a:r>
            <a:r>
              <a:rPr lang="en-GB" i="1" dirty="0" smtClean="0"/>
              <a:t>increasing</a:t>
            </a:r>
            <a:r>
              <a:rPr lang="en-GB" dirty="0" smtClean="0"/>
              <a:t> returns to scale, then </a:t>
            </a:r>
            <a:r>
              <a:rPr lang="en-GB" i="1" dirty="0" smtClean="0"/>
              <a:t>constant</a:t>
            </a:r>
            <a:r>
              <a:rPr lang="en-GB" dirty="0" smtClean="0"/>
              <a:t> returns to scale, and finally </a:t>
            </a:r>
            <a:r>
              <a:rPr lang="en-GB" i="1" dirty="0" smtClean="0"/>
              <a:t>decreasing</a:t>
            </a:r>
            <a:r>
              <a:rPr lang="en-GB" dirty="0" smtClean="0"/>
              <a:t> returns to scale</a:t>
            </a:r>
          </a:p>
        </p:txBody>
      </p:sp>
    </p:spTree>
    <p:extLst>
      <p:ext uri="{BB962C8B-B14F-4D97-AF65-F5344CB8AC3E}">
        <p14:creationId xmlns:p14="http://schemas.microsoft.com/office/powerpoint/2010/main" val="39721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50" y="2762250"/>
            <a:ext cx="37623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1981200"/>
            <a:ext cx="3346451" cy="348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" y="228600"/>
            <a:ext cx="37623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678680" y="3857760"/>
              <a:ext cx="8564040" cy="299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9320" y="3848400"/>
                <a:ext cx="8582760" cy="30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9644040" y="6590160"/>
              <a:ext cx="545040" cy="27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8200" y="6526440"/>
                <a:ext cx="576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9492120" y="6581160"/>
              <a:ext cx="705960" cy="15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6280" y="6517800"/>
                <a:ext cx="7376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9572400" y="6509880"/>
              <a:ext cx="750600" cy="27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63040" y="6500520"/>
                <a:ext cx="76932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4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Economies of scale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9682" y="1447800"/>
            <a:ext cx="1066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Refers to </a:t>
            </a:r>
            <a:r>
              <a:rPr lang="en-GB" sz="2800" b="1" dirty="0" smtClean="0"/>
              <a:t>advantages </a:t>
            </a:r>
            <a:r>
              <a:rPr lang="en-GB" sz="2800" dirty="0"/>
              <a:t>of large scale production which help reduce average cost of </a:t>
            </a:r>
            <a:r>
              <a:rPr lang="en-GB" sz="2800" dirty="0" smtClean="0"/>
              <a:t>production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/>
              <a:t>Production is expanded by increasing inputs, to attain some advantages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i="1" dirty="0"/>
              <a:t>Internal economies </a:t>
            </a:r>
            <a:r>
              <a:rPr lang="en-GB" sz="2800" dirty="0"/>
              <a:t>(within the company</a:t>
            </a:r>
            <a:r>
              <a:rPr lang="en-GB" sz="2800" dirty="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i="1" dirty="0"/>
              <a:t>External econo</a:t>
            </a:r>
            <a:r>
              <a:rPr lang="en-GB" sz="2800" dirty="0"/>
              <a:t>mies (common to </a:t>
            </a:r>
            <a:r>
              <a:rPr lang="en-GB" sz="2800" dirty="0" smtClean="0"/>
              <a:t>companies in an industry/group of industries)</a:t>
            </a:r>
            <a:endParaRPr lang="en-GB" sz="2800" dirty="0"/>
          </a:p>
          <a:p>
            <a:endParaRPr lang="en-GB" sz="2800" dirty="0"/>
          </a:p>
          <a:p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33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Internal economies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GB" i="1" dirty="0"/>
              <a:t>Labour </a:t>
            </a:r>
            <a:r>
              <a:rPr lang="en-GB" i="1" dirty="0" smtClean="0"/>
              <a:t>economies- </a:t>
            </a:r>
            <a:r>
              <a:rPr lang="en-GB" dirty="0" smtClean="0"/>
              <a:t>enables division of labour – more efficient; better prospects, so more efficient labour </a:t>
            </a:r>
            <a:endParaRPr lang="en-GB" dirty="0"/>
          </a:p>
          <a:p>
            <a:pPr>
              <a:buFontTx/>
              <a:buChar char="-"/>
            </a:pPr>
            <a:r>
              <a:rPr lang="en-GB" i="1" dirty="0"/>
              <a:t>Technical </a:t>
            </a:r>
            <a:r>
              <a:rPr lang="en-GB" i="1" dirty="0" smtClean="0"/>
              <a:t>economies </a:t>
            </a:r>
            <a:r>
              <a:rPr lang="en-GB" dirty="0" smtClean="0"/>
              <a:t>– shifting to latest tech increases efficiency and reduces cost of production, and time</a:t>
            </a:r>
            <a:endParaRPr lang="en-GB" dirty="0"/>
          </a:p>
          <a:p>
            <a:pPr>
              <a:buFontTx/>
              <a:buChar char="-"/>
            </a:pPr>
            <a:r>
              <a:rPr lang="en-GB" i="1" dirty="0"/>
              <a:t>Managerial </a:t>
            </a:r>
            <a:r>
              <a:rPr lang="en-GB" i="1" dirty="0" smtClean="0"/>
              <a:t>economies </a:t>
            </a:r>
            <a:r>
              <a:rPr lang="en-GB" dirty="0" smtClean="0"/>
              <a:t>– specialist managers for different departments-increases efficiency </a:t>
            </a:r>
            <a:endParaRPr lang="en-GB" dirty="0"/>
          </a:p>
          <a:p>
            <a:pPr>
              <a:buFontTx/>
              <a:buChar char="-"/>
            </a:pPr>
            <a:r>
              <a:rPr lang="en-GB" i="1" dirty="0"/>
              <a:t>Marketing </a:t>
            </a:r>
            <a:r>
              <a:rPr lang="en-GB" i="1" dirty="0" smtClean="0"/>
              <a:t>economies </a:t>
            </a:r>
            <a:r>
              <a:rPr lang="en-GB" dirty="0" smtClean="0"/>
              <a:t>–</a:t>
            </a:r>
            <a:r>
              <a:rPr lang="en-GB" dirty="0" smtClean="0"/>
              <a:t>large scale </a:t>
            </a:r>
            <a:r>
              <a:rPr lang="en-GB" dirty="0" smtClean="0"/>
              <a:t>marketing  reduces average </a:t>
            </a:r>
            <a:r>
              <a:rPr lang="en-GB" dirty="0" smtClean="0"/>
              <a:t>marketing </a:t>
            </a:r>
            <a:r>
              <a:rPr lang="en-GB" dirty="0" smtClean="0"/>
              <a:t>expenses</a:t>
            </a:r>
            <a:endParaRPr lang="en-GB" dirty="0"/>
          </a:p>
          <a:p>
            <a:pPr>
              <a:buFontTx/>
              <a:buChar char="-"/>
            </a:pPr>
            <a:r>
              <a:rPr lang="en-GB" i="1" dirty="0"/>
              <a:t>Financial </a:t>
            </a:r>
            <a:r>
              <a:rPr lang="en-GB" i="1" dirty="0" smtClean="0"/>
              <a:t>economies </a:t>
            </a:r>
            <a:r>
              <a:rPr lang="en-GB" dirty="0" smtClean="0"/>
              <a:t>– easier for larger firms to loans as they are viewed as less risky</a:t>
            </a:r>
            <a:endParaRPr lang="en-GB" dirty="0"/>
          </a:p>
          <a:p>
            <a:pPr>
              <a:buFontTx/>
              <a:buChar char="-"/>
            </a:pPr>
            <a:r>
              <a:rPr lang="en-GB" i="1" dirty="0"/>
              <a:t>Risk minimising </a:t>
            </a:r>
            <a:r>
              <a:rPr lang="en-GB" i="1" dirty="0" smtClean="0"/>
              <a:t>economies</a:t>
            </a:r>
            <a:r>
              <a:rPr lang="en-GB" dirty="0" smtClean="0"/>
              <a:t> – risk can be minimised  by diversification of output/markets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2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External economies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-</a:t>
            </a:r>
            <a:r>
              <a:rPr lang="en-GB" i="1" dirty="0" smtClean="0"/>
              <a:t>Economies </a:t>
            </a:r>
            <a:r>
              <a:rPr lang="en-GB" i="1" dirty="0"/>
              <a:t>of </a:t>
            </a:r>
            <a:r>
              <a:rPr lang="en-GB" i="1" dirty="0" smtClean="0"/>
              <a:t>localisation- </a:t>
            </a:r>
            <a:r>
              <a:rPr lang="en-GB" dirty="0" smtClean="0"/>
              <a:t>firms under same industry located in same place can enjoy mutual advantages – availability of skilled labour, better transport, supply networks	, </a:t>
            </a:r>
            <a:r>
              <a:rPr lang="en-GB" dirty="0" smtClean="0"/>
              <a:t>power supply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i="1" dirty="0"/>
              <a:t>Economies of </a:t>
            </a:r>
            <a:r>
              <a:rPr lang="en-GB" i="1" dirty="0" smtClean="0"/>
              <a:t>information </a:t>
            </a:r>
            <a:r>
              <a:rPr lang="en-GB" dirty="0" smtClean="0"/>
              <a:t>–market information will be more accurate – for e.g. price: suppliers cannot charge different prices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i="1" dirty="0"/>
              <a:t>Economies of vertical </a:t>
            </a:r>
            <a:r>
              <a:rPr lang="en-GB" i="1" dirty="0" smtClean="0"/>
              <a:t>disintegration </a:t>
            </a:r>
            <a:r>
              <a:rPr lang="en-GB" dirty="0" smtClean="0"/>
              <a:t>– enables establishing subsidiary industry to fulfil needs of main industry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i="1" dirty="0"/>
              <a:t>Economies of </a:t>
            </a:r>
            <a:r>
              <a:rPr lang="en-GB" i="1" dirty="0" smtClean="0"/>
              <a:t>by-product </a:t>
            </a:r>
            <a:r>
              <a:rPr lang="en-GB" dirty="0" smtClean="0"/>
              <a:t>– enables starting of firms that use the by-products of the industry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i="1" dirty="0" smtClean="0"/>
              <a:t>Diseconomies of scale</a:t>
            </a:r>
            <a:r>
              <a:rPr lang="en-GB" dirty="0" smtClean="0"/>
              <a:t>- </a:t>
            </a:r>
            <a:r>
              <a:rPr lang="en-GB" sz="3600" b="1" dirty="0" smtClean="0"/>
              <a:t>Disadvantages</a:t>
            </a:r>
            <a:r>
              <a:rPr lang="en-GB" dirty="0" smtClean="0"/>
              <a:t> of </a:t>
            </a:r>
            <a:r>
              <a:rPr lang="en-GB" dirty="0" smtClean="0"/>
              <a:t>large scale </a:t>
            </a:r>
            <a:r>
              <a:rPr lang="en-GB" dirty="0" smtClean="0"/>
              <a:t>production</a:t>
            </a:r>
          </a:p>
          <a:p>
            <a:pPr marL="0" indent="0">
              <a:buNone/>
            </a:pPr>
            <a:r>
              <a:rPr lang="en-GB" dirty="0" smtClean="0"/>
              <a:t>Beyond a certain point,</a:t>
            </a:r>
          </a:p>
          <a:p>
            <a:r>
              <a:rPr lang="en-GB" dirty="0" smtClean="0"/>
              <a:t>Difficulties of management</a:t>
            </a:r>
          </a:p>
          <a:p>
            <a:r>
              <a:rPr lang="en-GB" dirty="0" smtClean="0"/>
              <a:t>Difficulties of coordination</a:t>
            </a:r>
          </a:p>
          <a:p>
            <a:r>
              <a:rPr lang="en-GB" dirty="0" smtClean="0"/>
              <a:t>Difficulties in decision making</a:t>
            </a:r>
          </a:p>
          <a:p>
            <a:r>
              <a:rPr lang="en-GB" dirty="0" smtClean="0"/>
              <a:t>Communication problems</a:t>
            </a:r>
          </a:p>
          <a:p>
            <a:r>
              <a:rPr lang="en-GB" dirty="0" smtClean="0"/>
              <a:t>Labour diseconomies</a:t>
            </a:r>
          </a:p>
          <a:p>
            <a:r>
              <a:rPr lang="en-GB" dirty="0" smtClean="0"/>
              <a:t>Scarcity of inputs</a:t>
            </a:r>
          </a:p>
          <a:p>
            <a:r>
              <a:rPr lang="en-GB" dirty="0" smtClean="0"/>
              <a:t>Marketing diseconomies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36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Isoquants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1600201"/>
            <a:ext cx="10692765" cy="10667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Curve showing combination of two inputs which give the same level of output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844144"/>
              </p:ext>
            </p:extLst>
          </p:nvPr>
        </p:nvGraphicFramePr>
        <p:xfrm>
          <a:off x="682625" y="2699266"/>
          <a:ext cx="3886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2192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Units  of labour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Units of capital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Output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286000"/>
            <a:ext cx="65246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36713" y="5076348"/>
            <a:ext cx="2970212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3200" dirty="0" err="1">
                <a:solidFill>
                  <a:prstClr val="black"/>
                </a:solidFill>
              </a:rPr>
              <a:t>Iso</a:t>
            </a:r>
            <a:r>
              <a:rPr lang="en-GB" sz="3200" dirty="0">
                <a:solidFill>
                  <a:prstClr val="black"/>
                </a:solidFill>
              </a:rPr>
              <a:t>=equal</a:t>
            </a:r>
          </a:p>
          <a:p>
            <a:pPr lvl="0">
              <a:spcBef>
                <a:spcPct val="20000"/>
              </a:spcBef>
            </a:pPr>
            <a:r>
              <a:rPr lang="en-GB" sz="3200" dirty="0">
                <a:solidFill>
                  <a:prstClr val="black"/>
                </a:solidFill>
              </a:rPr>
              <a:t>Quant=quantity</a:t>
            </a:r>
          </a:p>
        </p:txBody>
      </p:sp>
    </p:spTree>
    <p:extLst>
      <p:ext uri="{BB962C8B-B14F-4D97-AF65-F5344CB8AC3E}">
        <p14:creationId xmlns:p14="http://schemas.microsoft.com/office/powerpoint/2010/main" val="34687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 curve, which when plotted on a graph, shows all combinations of two factors  that produce a given output</a:t>
            </a:r>
          </a:p>
          <a:p>
            <a:pPr marL="0" indent="0">
              <a:buNone/>
            </a:pPr>
            <a:r>
              <a:rPr lang="en-GB" dirty="0" smtClean="0"/>
              <a:t>Assumptions –</a:t>
            </a:r>
          </a:p>
          <a:p>
            <a:pPr marL="0" indent="0">
              <a:buNone/>
            </a:pPr>
            <a:r>
              <a:rPr lang="en-GB" dirty="0" smtClean="0"/>
              <a:t>                     - only 2 factors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-2 factors can substitute each other </a:t>
            </a:r>
            <a:r>
              <a:rPr lang="en-GB" dirty="0" err="1" smtClean="0"/>
              <a:t>upto</a:t>
            </a:r>
            <a:r>
              <a:rPr lang="en-GB" dirty="0" smtClean="0"/>
              <a:t> some limit </a:t>
            </a:r>
          </a:p>
        </p:txBody>
      </p:sp>
    </p:spTree>
    <p:extLst>
      <p:ext uri="{BB962C8B-B14F-4D97-AF65-F5344CB8AC3E}">
        <p14:creationId xmlns:p14="http://schemas.microsoft.com/office/powerpoint/2010/main" val="28858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Isoquants..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Properties:</a:t>
            </a:r>
          </a:p>
          <a:p>
            <a:r>
              <a:rPr lang="en-GB" i="1" dirty="0" smtClean="0"/>
              <a:t>Negatively sloped- </a:t>
            </a:r>
            <a:r>
              <a:rPr lang="en-GB" dirty="0" smtClean="0"/>
              <a:t>when one factor is increased, the other is decreased to keep output constant</a:t>
            </a:r>
          </a:p>
          <a:p>
            <a:r>
              <a:rPr lang="en-GB" i="1" dirty="0" smtClean="0"/>
              <a:t>Convex to origin- </a:t>
            </a:r>
            <a:r>
              <a:rPr lang="en-GB" dirty="0" smtClean="0"/>
              <a:t>Due to falling MRTS (marginal rate of technical substitution)- </a:t>
            </a:r>
            <a:r>
              <a:rPr lang="en-GB" dirty="0" err="1" smtClean="0"/>
              <a:t>i.e</a:t>
            </a:r>
            <a:r>
              <a:rPr lang="en-GB" dirty="0" smtClean="0"/>
              <a:t> the amount of capital replaced by the additional unit of labour – L,K not perfect substitutes</a:t>
            </a:r>
          </a:p>
          <a:p>
            <a:r>
              <a:rPr lang="en-GB" i="1" dirty="0" smtClean="0"/>
              <a:t>Two isoquants never intersect</a:t>
            </a:r>
          </a:p>
          <a:p>
            <a:r>
              <a:rPr lang="en-GB" i="1" dirty="0" smtClean="0"/>
              <a:t>Higher isoquants represent higher output</a:t>
            </a:r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746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1828800"/>
            <a:ext cx="4532028" cy="384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7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i="1" dirty="0" smtClean="0"/>
              <a:t>Production</a:t>
            </a:r>
            <a:r>
              <a:rPr lang="en-GB" dirty="0" smtClean="0"/>
              <a:t>: Process by which inputs are transformed </a:t>
            </a:r>
            <a:r>
              <a:rPr lang="en-GB" dirty="0"/>
              <a:t>i</a:t>
            </a:r>
            <a:r>
              <a:rPr lang="en-GB" dirty="0" smtClean="0"/>
              <a:t>nto output</a:t>
            </a:r>
          </a:p>
          <a:p>
            <a:r>
              <a:rPr lang="en-GB" b="1" i="1" dirty="0" smtClean="0"/>
              <a:t>Production function</a:t>
            </a:r>
            <a:r>
              <a:rPr lang="en-GB" b="1" dirty="0" smtClean="0"/>
              <a:t>:</a:t>
            </a:r>
            <a:r>
              <a:rPr lang="en-GB" dirty="0" smtClean="0"/>
              <a:t> Functional relationship between inputs and output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i="1" dirty="0" smtClean="0"/>
              <a:t>Q= f(L, K, N, T)</a:t>
            </a:r>
          </a:p>
          <a:p>
            <a:pPr marL="0" indent="0">
              <a:buNone/>
            </a:pPr>
            <a:r>
              <a:rPr lang="en-GB" dirty="0" smtClean="0"/>
              <a:t>L- labour</a:t>
            </a:r>
          </a:p>
          <a:p>
            <a:pPr marL="0" indent="0">
              <a:buNone/>
            </a:pPr>
            <a:r>
              <a:rPr lang="en-GB" dirty="0" smtClean="0"/>
              <a:t>K- capital</a:t>
            </a:r>
          </a:p>
          <a:p>
            <a:pPr marL="0" indent="0">
              <a:buNone/>
            </a:pPr>
            <a:r>
              <a:rPr lang="en-GB" dirty="0" smtClean="0"/>
              <a:t>N- natural resources</a:t>
            </a:r>
          </a:p>
          <a:p>
            <a:pPr marL="0" indent="0">
              <a:buNone/>
            </a:pPr>
            <a:r>
              <a:rPr lang="en-GB" dirty="0" smtClean="0"/>
              <a:t>T- 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0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2133600"/>
            <a:ext cx="4876800" cy="509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2425" y="2297699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Isoquant map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2243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Isocost</a:t>
            </a:r>
            <a:r>
              <a:rPr lang="en-GB" dirty="0" smtClean="0"/>
              <a:t>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curve that shows various combinations of inputs that cost the same total amount</a:t>
            </a:r>
          </a:p>
          <a:p>
            <a:r>
              <a:rPr lang="en-GB" dirty="0" smtClean="0"/>
              <a:t>Lower </a:t>
            </a:r>
            <a:r>
              <a:rPr lang="en-GB" dirty="0" err="1" smtClean="0"/>
              <a:t>isocost</a:t>
            </a:r>
            <a:r>
              <a:rPr lang="en-GB" dirty="0" smtClean="0"/>
              <a:t> curve is better for </a:t>
            </a:r>
          </a:p>
          <a:p>
            <a:pPr marL="0" indent="0">
              <a:buNone/>
            </a:pPr>
            <a:r>
              <a:rPr lang="en-GB" dirty="0" smtClean="0"/>
              <a:t>producer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2097350"/>
            <a:ext cx="5638800" cy="43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733800"/>
            <a:ext cx="4551363" cy="357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1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firm’s </a:t>
            </a:r>
            <a:r>
              <a:rPr lang="en-GB" dirty="0" err="1"/>
              <a:t>isocost</a:t>
            </a:r>
            <a:r>
              <a:rPr lang="en-GB" dirty="0"/>
              <a:t> line can shift if there is (a) a change in total expenditure of the firm on inputs </a:t>
            </a:r>
            <a:r>
              <a:rPr lang="en-GB" dirty="0" smtClean="0"/>
              <a:t>(change in outlay) and </a:t>
            </a:r>
            <a:r>
              <a:rPr lang="en-GB" dirty="0"/>
              <a:t>(b) change in price of the inputs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151048"/>
            <a:ext cx="4841830" cy="363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5" y="3343856"/>
            <a:ext cx="4855702" cy="381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0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Producer’s equilibrium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When producer is able to produce a given quantity of output with least cost or when he produces maximum output with a given amount of inputs</a:t>
            </a:r>
          </a:p>
          <a:p>
            <a:pPr>
              <a:buFontTx/>
              <a:buChar char="-"/>
            </a:pPr>
            <a:r>
              <a:rPr lang="en-GB" dirty="0" smtClean="0"/>
              <a:t>Least cost combination of inputs to produce a certain quantity of output</a:t>
            </a:r>
          </a:p>
          <a:p>
            <a:pPr>
              <a:buFontTx/>
              <a:buChar char="-"/>
            </a:pPr>
            <a:r>
              <a:rPr lang="en-GB" dirty="0" smtClean="0"/>
              <a:t>Attained at the point where isoquant is tangent to </a:t>
            </a:r>
            <a:r>
              <a:rPr lang="en-GB" dirty="0" err="1" smtClean="0"/>
              <a:t>isocost</a:t>
            </a:r>
            <a:r>
              <a:rPr lang="en-GB" dirty="0" smtClean="0"/>
              <a:t>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1676400"/>
            <a:ext cx="56464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2625" y="1676400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Producer is in equilibrium at E where isoquant is tangent to </a:t>
            </a:r>
            <a:r>
              <a:rPr lang="en-GB" sz="2800" dirty="0" err="1" smtClean="0"/>
              <a:t>isocost</a:t>
            </a:r>
            <a:r>
              <a:rPr lang="en-GB" sz="2800" dirty="0" smtClean="0"/>
              <a:t> line. </a:t>
            </a:r>
          </a:p>
          <a:p>
            <a:endParaRPr lang="en-GB" sz="2800" dirty="0"/>
          </a:p>
          <a:p>
            <a:r>
              <a:rPr lang="en-GB" sz="2800" dirty="0" smtClean="0"/>
              <a:t>Q2 quantity is produced at the least price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124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Expansion path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A line connecting optimal input combinations as the scale of production expands </a:t>
            </a:r>
          </a:p>
          <a:p>
            <a:r>
              <a:rPr lang="en-GB" dirty="0" smtClean="0"/>
              <a:t>Long run concept which provides </a:t>
            </a:r>
          </a:p>
          <a:p>
            <a:pPr marL="0" indent="0">
              <a:buNone/>
            </a:pPr>
            <a:r>
              <a:rPr lang="en-GB" dirty="0" smtClean="0"/>
              <a:t>least cost input combinations at </a:t>
            </a:r>
          </a:p>
          <a:p>
            <a:pPr marL="0" indent="0">
              <a:buNone/>
            </a:pPr>
            <a:r>
              <a:rPr lang="en-GB" dirty="0" smtClean="0"/>
              <a:t>different levels of output</a:t>
            </a:r>
          </a:p>
          <a:p>
            <a:r>
              <a:rPr lang="en-GB" dirty="0" smtClean="0"/>
              <a:t>Expansion path obtained by joining </a:t>
            </a:r>
          </a:p>
          <a:p>
            <a:pPr marL="0" indent="0">
              <a:buNone/>
            </a:pPr>
            <a:r>
              <a:rPr lang="en-GB" dirty="0" smtClean="0"/>
              <a:t>points of tangency between </a:t>
            </a:r>
            <a:r>
              <a:rPr lang="en-GB" dirty="0" err="1" smtClean="0"/>
              <a:t>isocost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lines and isoquants  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2141281"/>
            <a:ext cx="45720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6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progress and its implications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Change in technical progress leads to change in production </a:t>
            </a:r>
            <a:r>
              <a:rPr lang="en-GB" dirty="0"/>
              <a:t>f</a:t>
            </a:r>
            <a:r>
              <a:rPr lang="en-GB" dirty="0" smtClean="0"/>
              <a:t>unction  - More output is produced using same level of inputs</a:t>
            </a:r>
          </a:p>
          <a:p>
            <a:r>
              <a:rPr lang="en-GB" dirty="0" smtClean="0"/>
              <a:t>Isoquant shifts downwards </a:t>
            </a:r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340120" y="2410920"/>
              <a:ext cx="2581200" cy="64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0760" y="2401560"/>
                <a:ext cx="2599920" cy="66204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3124200"/>
            <a:ext cx="44672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10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4" y="0"/>
            <a:ext cx="9042401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1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Three types of technological progress:</a:t>
            </a:r>
          </a:p>
          <a:p>
            <a:r>
              <a:rPr lang="en-GB" dirty="0" smtClean="0"/>
              <a:t>Neutral technological progress: change in MP of L and K due to technical progress are the same </a:t>
            </a:r>
          </a:p>
          <a:p>
            <a:r>
              <a:rPr lang="en-GB" dirty="0" smtClean="0"/>
              <a:t>Labour augmenting technical progress: MP of L increases faster than MP of K</a:t>
            </a:r>
          </a:p>
          <a:p>
            <a:r>
              <a:rPr lang="en-GB" dirty="0" smtClean="0"/>
              <a:t>Capital augmenting technical progress: MP of K increases faster than MP of 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4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06" y="-206248"/>
            <a:ext cx="10225419" cy="790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4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 smtClean="0"/>
              <a:t>Short run production function/variable proportion</a:t>
            </a:r>
          </a:p>
          <a:p>
            <a:pPr marL="0" indent="0">
              <a:buNone/>
            </a:pPr>
            <a:r>
              <a:rPr lang="en-GB" b="1" dirty="0"/>
              <a:t> </a:t>
            </a:r>
            <a:r>
              <a:rPr lang="en-GB" b="1" dirty="0" smtClean="0"/>
              <a:t>  -</a:t>
            </a:r>
            <a:r>
              <a:rPr lang="en-GB" dirty="0" smtClean="0"/>
              <a:t> production can be increased by increasing quantities of variable factors </a:t>
            </a:r>
          </a:p>
          <a:p>
            <a:pPr marL="0" indent="0">
              <a:buNone/>
            </a:pPr>
            <a:r>
              <a:rPr lang="en-GB" dirty="0" smtClean="0"/>
              <a:t>   - factors like machinery and building are considered as fixed; quantity remains constant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-proportion in which variable and fixed factors are combined, changes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b="1" dirty="0" smtClean="0"/>
              <a:t>Long run production function/fixed proportion</a:t>
            </a:r>
          </a:p>
          <a:p>
            <a:pPr marL="0" indent="0">
              <a:buNone/>
            </a:pPr>
            <a:r>
              <a:rPr lang="en-GB" b="1" dirty="0"/>
              <a:t> </a:t>
            </a:r>
            <a:r>
              <a:rPr lang="en-GB" b="1" dirty="0" smtClean="0"/>
              <a:t>  </a:t>
            </a:r>
            <a:r>
              <a:rPr lang="en-GB" dirty="0" smtClean="0"/>
              <a:t>- production can be increased  by increasing quantities of all factors in same proportion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-all factors are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Returns to scale using isoquants</a:t>
            </a:r>
          </a:p>
          <a:p>
            <a:pPr marL="0" indent="0">
              <a:buNone/>
            </a:pPr>
            <a:r>
              <a:rPr lang="en-GB" i="1" dirty="0" smtClean="0"/>
              <a:t>Increasing returns to scale </a:t>
            </a:r>
            <a:r>
              <a:rPr lang="en-GB" dirty="0" smtClean="0"/>
              <a:t>– output increases at a greater proportion than increase in inputs</a:t>
            </a:r>
            <a:endParaRPr lang="en-GB" i="1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3200399"/>
            <a:ext cx="3210339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4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Constant returns to scale</a:t>
            </a:r>
          </a:p>
          <a:p>
            <a:pPr marL="0" indent="0">
              <a:buNone/>
            </a:pPr>
            <a:r>
              <a:rPr lang="en-GB" dirty="0" smtClean="0"/>
              <a:t>Inputs and outputs increase at the same proportion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743200"/>
            <a:ext cx="3581400" cy="374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2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Decreasing returns to scale: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Output increases at a lesser proportion than the increase in inputs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4" y="2667000"/>
            <a:ext cx="4104167" cy="389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8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78" y="76200"/>
            <a:ext cx="4173947" cy="373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3127534"/>
            <a:ext cx="4095194" cy="373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3" y="76200"/>
            <a:ext cx="494581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9375" y="328380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Decreasing returns to scale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293225" y="381720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Constant returns to scale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73625" y="2296537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Increasing returns to scale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475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Cobb-Douglas production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Represents the </a:t>
            </a:r>
            <a:r>
              <a:rPr lang="en-GB" i="1" dirty="0" smtClean="0"/>
              <a:t>technological relationship between quantities of two inputs, </a:t>
            </a:r>
            <a:r>
              <a:rPr lang="en-GB" dirty="0" smtClean="0"/>
              <a:t>capital and labour</a:t>
            </a:r>
            <a:r>
              <a:rPr lang="en-GB" i="1" dirty="0" smtClean="0"/>
              <a:t>, and the amount of output that can be produced by those inputs</a:t>
            </a:r>
          </a:p>
          <a:p>
            <a:r>
              <a:rPr lang="en-GB" dirty="0" smtClean="0"/>
              <a:t>Proposed by Knut </a:t>
            </a:r>
            <a:r>
              <a:rPr lang="en-GB" dirty="0" err="1" smtClean="0"/>
              <a:t>Wicksell</a:t>
            </a:r>
            <a:r>
              <a:rPr lang="en-GB" dirty="0" smtClean="0"/>
              <a:t>, developed by Charles Cobb and Paul Douglas</a:t>
            </a:r>
          </a:p>
          <a:p>
            <a:pPr marL="0" indent="0">
              <a:buNone/>
            </a:pPr>
            <a:r>
              <a:rPr lang="en-GB" dirty="0" smtClean="0"/>
              <a:t>     </a:t>
            </a:r>
          </a:p>
          <a:p>
            <a:pPr marL="0" indent="0">
              <a:buNone/>
            </a:pPr>
            <a:r>
              <a:rPr lang="en-GB" dirty="0" smtClean="0"/>
              <a:t>                                 Q=AL</a:t>
            </a:r>
            <a:r>
              <a:rPr lang="el-GR" b="1" baseline="30000" dirty="0"/>
              <a:t>α</a:t>
            </a:r>
            <a:r>
              <a:rPr lang="en-GB" dirty="0" smtClean="0"/>
              <a:t> K</a:t>
            </a:r>
            <a:r>
              <a:rPr lang="el-GR" b="1" baseline="30000" dirty="0" smtClean="0"/>
              <a:t>β</a:t>
            </a:r>
            <a:endParaRPr lang="en-GB" b="1" baseline="30000" dirty="0" smtClean="0"/>
          </a:p>
          <a:p>
            <a:pPr marL="0" indent="0">
              <a:buNone/>
            </a:pPr>
            <a:endParaRPr lang="en-GB" b="1" baseline="30000" dirty="0" smtClean="0"/>
          </a:p>
          <a:p>
            <a:pPr marL="0" indent="0">
              <a:buNone/>
            </a:pPr>
            <a:r>
              <a:rPr lang="en-GB" sz="2600" dirty="0" smtClean="0"/>
              <a:t>Q= total output</a:t>
            </a:r>
          </a:p>
          <a:p>
            <a:pPr marL="0" indent="0">
              <a:buNone/>
            </a:pPr>
            <a:r>
              <a:rPr lang="en-GB" sz="2600" dirty="0" smtClean="0"/>
              <a:t>A= total factor productivity – (positive constant)  </a:t>
            </a:r>
          </a:p>
          <a:p>
            <a:pPr marL="0" indent="0">
              <a:buNone/>
            </a:pPr>
            <a:r>
              <a:rPr lang="en-GB" sz="2600" dirty="0" smtClean="0"/>
              <a:t>output </a:t>
            </a:r>
            <a:r>
              <a:rPr lang="en-GB" sz="2600" dirty="0" err="1" smtClean="0"/>
              <a:t>elasticities</a:t>
            </a:r>
            <a:r>
              <a:rPr lang="en-GB" sz="2600" dirty="0" smtClean="0"/>
              <a:t> of labour and capital are denoted by </a:t>
            </a:r>
            <a:r>
              <a:rPr lang="el-GR" sz="2600" dirty="0" smtClean="0"/>
              <a:t>α</a:t>
            </a:r>
            <a:r>
              <a:rPr lang="en-GB" sz="2600" dirty="0" smtClean="0"/>
              <a:t> and </a:t>
            </a:r>
            <a:r>
              <a:rPr lang="el-GR" sz="2600" dirty="0" smtClean="0"/>
              <a:t>β</a:t>
            </a:r>
            <a:r>
              <a:rPr lang="en-GB" sz="2600" dirty="0" smtClean="0"/>
              <a:t> respectively</a:t>
            </a:r>
          </a:p>
          <a:p>
            <a:pPr marL="0" indent="0">
              <a:buNone/>
            </a:pPr>
            <a:r>
              <a:rPr lang="el-GR" sz="2600" dirty="0" smtClean="0"/>
              <a:t>α</a:t>
            </a:r>
            <a:r>
              <a:rPr lang="en-GB" sz="2600" dirty="0" smtClean="0"/>
              <a:t> = contribution of labour </a:t>
            </a:r>
          </a:p>
          <a:p>
            <a:pPr marL="0" indent="0">
              <a:buNone/>
            </a:pPr>
            <a:r>
              <a:rPr lang="el-GR" sz="2600" dirty="0"/>
              <a:t>β</a:t>
            </a:r>
            <a:r>
              <a:rPr lang="en-GB" sz="2600" dirty="0" smtClean="0"/>
              <a:t> = contribution of capital</a:t>
            </a:r>
            <a:endParaRPr lang="en-GB" sz="2600" baseline="30000" dirty="0"/>
          </a:p>
        </p:txBody>
      </p:sp>
      <p:sp>
        <p:nvSpPr>
          <p:cNvPr id="4" name="Right Brace 3"/>
          <p:cNvSpPr/>
          <p:nvPr/>
        </p:nvSpPr>
        <p:spPr>
          <a:xfrm>
            <a:off x="3883025" y="5257800"/>
            <a:ext cx="152400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Suppose Q=2K</a:t>
            </a:r>
            <a:r>
              <a:rPr lang="en-GB" baseline="30000" dirty="0" smtClean="0"/>
              <a:t>1/2</a:t>
            </a:r>
            <a:r>
              <a:rPr lang="en-GB" dirty="0" smtClean="0"/>
              <a:t>L</a:t>
            </a:r>
            <a:r>
              <a:rPr lang="en-GB" baseline="30000" dirty="0" smtClean="0"/>
              <a:t>1/2</a:t>
            </a:r>
          </a:p>
          <a:p>
            <a:pPr marL="0" indent="0">
              <a:buNone/>
            </a:pPr>
            <a:r>
              <a:rPr lang="en-GB" dirty="0" smtClean="0"/>
              <a:t>(a) Find output when K=16, L=36</a:t>
            </a:r>
          </a:p>
          <a:p>
            <a:pPr marL="0" indent="0">
              <a:buNone/>
            </a:pPr>
            <a:r>
              <a:rPr lang="en-GB" dirty="0" err="1" smtClean="0"/>
              <a:t>Ans</a:t>
            </a:r>
            <a:r>
              <a:rPr lang="en-GB" dirty="0" smtClean="0"/>
              <a:t>: 48</a:t>
            </a:r>
          </a:p>
          <a:p>
            <a:pPr marL="0" indent="0">
              <a:buNone/>
            </a:pPr>
            <a:r>
              <a:rPr lang="en-GB" dirty="0" smtClean="0"/>
              <a:t>(b) How many units of capital are required to produce 40 units  of output, if L=25</a:t>
            </a:r>
          </a:p>
          <a:p>
            <a:pPr marL="0" indent="0">
              <a:buNone/>
            </a:pPr>
            <a:r>
              <a:rPr lang="en-GB" dirty="0" err="1" smtClean="0"/>
              <a:t>Ans</a:t>
            </a:r>
            <a:r>
              <a:rPr lang="en-GB" dirty="0" smtClean="0"/>
              <a:t>: 16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93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Let Q=3K</a:t>
            </a:r>
            <a:r>
              <a:rPr lang="en-GB" baseline="30000" dirty="0" smtClean="0"/>
              <a:t>1/2</a:t>
            </a:r>
            <a:r>
              <a:rPr lang="en-GB" dirty="0" smtClean="0"/>
              <a:t>L</a:t>
            </a:r>
            <a:r>
              <a:rPr lang="en-GB" baseline="30000" dirty="0" smtClean="0"/>
              <a:t>1/2</a:t>
            </a:r>
            <a:r>
              <a:rPr lang="en-GB" dirty="0" smtClean="0"/>
              <a:t>. Labour was increased by 10%. Find the resulting  percentage increase in output </a:t>
            </a:r>
          </a:p>
          <a:p>
            <a:pPr marL="0" indent="0">
              <a:buNone/>
            </a:pPr>
            <a:r>
              <a:rPr lang="en-GB" dirty="0" err="1" smtClean="0"/>
              <a:t>Ans</a:t>
            </a:r>
            <a:r>
              <a:rPr lang="en-GB" dirty="0" smtClean="0"/>
              <a:t>: 5%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7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Consider Q=2L</a:t>
            </a:r>
            <a:r>
              <a:rPr lang="en-GB" baseline="30000" dirty="0" smtClean="0"/>
              <a:t>1/2</a:t>
            </a:r>
            <a:r>
              <a:rPr lang="en-GB" dirty="0" smtClean="0"/>
              <a:t>K</a:t>
            </a:r>
            <a:r>
              <a:rPr lang="en-GB" baseline="30000" dirty="0" smtClean="0"/>
              <a:t>1/2</a:t>
            </a:r>
            <a:r>
              <a:rPr lang="en-GB" dirty="0" smtClean="0"/>
              <a:t> and L= 36. How many units of K are needed to produce 60 units of output?</a:t>
            </a:r>
          </a:p>
          <a:p>
            <a:pPr marL="0" indent="0">
              <a:buNone/>
            </a:pPr>
            <a:r>
              <a:rPr lang="en-GB" dirty="0" err="1" smtClean="0"/>
              <a:t>Ans</a:t>
            </a:r>
            <a:r>
              <a:rPr lang="en-GB" dirty="0" smtClean="0"/>
              <a:t>: 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6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Cost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Explicit costs</a:t>
            </a:r>
          </a:p>
          <a:p>
            <a:r>
              <a:rPr lang="en-GB" dirty="0" smtClean="0"/>
              <a:t>Expenses actually met by the producer while producing  a commodity</a:t>
            </a:r>
          </a:p>
          <a:p>
            <a:r>
              <a:rPr lang="en-GB" dirty="0" smtClean="0"/>
              <a:t>Payments are actually made by the producer to outsiders who supply labour, raw materials, electricity</a:t>
            </a:r>
          </a:p>
          <a:p>
            <a:r>
              <a:rPr lang="en-GB" dirty="0" smtClean="0"/>
              <a:t>Recorded in the books of accounts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i="1" dirty="0" smtClean="0"/>
              <a:t>Implicit costs</a:t>
            </a:r>
          </a:p>
          <a:p>
            <a:r>
              <a:rPr lang="en-GB" dirty="0" smtClean="0"/>
              <a:t>Opportunity cost of the factor services supplied by the organisation itself e.g. a firm running in its own building</a:t>
            </a:r>
            <a:endParaRPr lang="en-GB" dirty="0"/>
          </a:p>
          <a:p>
            <a:r>
              <a:rPr lang="en-GB" dirty="0" smtClean="0"/>
              <a:t>Not recorded in books of accounts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0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Real cost</a:t>
            </a:r>
          </a:p>
          <a:p>
            <a:r>
              <a:rPr lang="en-GB" dirty="0" smtClean="0"/>
              <a:t>Actual pain and suffering involved in the production of a commodity.</a:t>
            </a:r>
          </a:p>
          <a:p>
            <a:r>
              <a:rPr lang="en-GB" dirty="0" smtClean="0"/>
              <a:t>Leisure or time with family is sacrificed by a person involved in the production of a commodity</a:t>
            </a:r>
          </a:p>
          <a:p>
            <a:r>
              <a:rPr lang="en-GB" dirty="0" smtClean="0"/>
              <a:t>Cannot be measured in terms of money</a:t>
            </a:r>
          </a:p>
          <a:p>
            <a:r>
              <a:rPr lang="en-GB" dirty="0" smtClean="0"/>
              <a:t>Psychological in nature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4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Law of variable proportion </a:t>
            </a:r>
            <a:br>
              <a:rPr lang="en-GB" dirty="0" smtClean="0"/>
            </a:br>
            <a:r>
              <a:rPr lang="en-GB" sz="2700" dirty="0" smtClean="0"/>
              <a:t>(also called Returns to a factor/Production function with variable input)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Describes changes in output when more and more units of one variable factor is employed while keeping quantities of others constant</a:t>
            </a:r>
          </a:p>
          <a:p>
            <a:r>
              <a:rPr lang="en-GB" sz="2800" dirty="0" smtClean="0"/>
              <a:t>Total product of a factor (TP)- total physical output produced using certain quantity of a factor</a:t>
            </a:r>
          </a:p>
          <a:p>
            <a:r>
              <a:rPr lang="en-GB" sz="2800" dirty="0" smtClean="0"/>
              <a:t>Marginal product of a factor (MP) – addition to total product by employing one more unit of a factor</a:t>
            </a:r>
          </a:p>
          <a:p>
            <a:r>
              <a:rPr lang="en-GB" sz="2800" dirty="0" smtClean="0"/>
              <a:t>Average product of a factor (AP) – output per unit of factor employed</a:t>
            </a:r>
          </a:p>
          <a:p>
            <a:pPr marL="0" indent="0">
              <a:buNone/>
            </a:pPr>
            <a:r>
              <a:rPr lang="en-GB" sz="2800" dirty="0" smtClean="0"/>
              <a:t>AP</a:t>
            </a:r>
            <a:r>
              <a:rPr lang="en-GB" sz="1800" dirty="0" smtClean="0"/>
              <a:t>L</a:t>
            </a:r>
            <a:r>
              <a:rPr lang="en-GB" sz="2800" dirty="0" smtClean="0"/>
              <a:t>=TP/L</a:t>
            </a:r>
          </a:p>
          <a:p>
            <a:pPr marL="0" indent="0">
              <a:buNone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621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i="1" dirty="0" smtClean="0"/>
              <a:t>Accounting cost</a:t>
            </a:r>
          </a:p>
          <a:p>
            <a:r>
              <a:rPr lang="en-GB" dirty="0" smtClean="0"/>
              <a:t>Money cost that can be recorded in the books of accounts. </a:t>
            </a:r>
          </a:p>
          <a:p>
            <a:r>
              <a:rPr lang="en-GB" dirty="0" smtClean="0"/>
              <a:t>Same as explicit cost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Social cost</a:t>
            </a:r>
          </a:p>
          <a:p>
            <a:pPr marL="0" indent="0">
              <a:buNone/>
            </a:pPr>
            <a:r>
              <a:rPr lang="en-GB" dirty="0" smtClean="0"/>
              <a:t>Sum of private cost and external cost</a:t>
            </a:r>
          </a:p>
          <a:p>
            <a:r>
              <a:rPr lang="en-GB" dirty="0" smtClean="0"/>
              <a:t>Pvt cost- cost incurred by producer in production of a commodity- buying/hiring factor services</a:t>
            </a:r>
          </a:p>
          <a:p>
            <a:r>
              <a:rPr lang="en-GB" dirty="0" smtClean="0"/>
              <a:t>External cost - Damages caused to environment in the form of air pollution, water pollution, etc. met by the society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0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i="1" dirty="0" smtClean="0"/>
              <a:t>Replacement cost</a:t>
            </a:r>
          </a:p>
          <a:p>
            <a:r>
              <a:rPr lang="en-GB" dirty="0" smtClean="0"/>
              <a:t>Cost incurred when an asset depreciates and is replaced with a new one.</a:t>
            </a:r>
          </a:p>
          <a:p>
            <a:r>
              <a:rPr lang="en-GB" dirty="0" smtClean="0"/>
              <a:t>There is no increase in total assets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i="1" dirty="0" smtClean="0"/>
              <a:t>Sunk cost</a:t>
            </a:r>
          </a:p>
          <a:p>
            <a:pPr marL="0" indent="0">
              <a:buNone/>
            </a:pPr>
            <a:r>
              <a:rPr lang="en-GB" dirty="0" smtClean="0"/>
              <a:t>Cost already been incurred and cannot be recovered</a:t>
            </a:r>
          </a:p>
          <a:p>
            <a:pPr marL="0" indent="0">
              <a:buNone/>
            </a:pPr>
            <a:r>
              <a:rPr lang="en-GB" dirty="0" smtClean="0"/>
              <a:t>e.g. abandoning an oil well – money spent on it is lost forever</a:t>
            </a:r>
          </a:p>
        </p:txBody>
      </p:sp>
    </p:spTree>
    <p:extLst>
      <p:ext uri="{BB962C8B-B14F-4D97-AF65-F5344CB8AC3E}">
        <p14:creationId xmlns:p14="http://schemas.microsoft.com/office/powerpoint/2010/main" val="428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Implicit</a:t>
            </a:r>
          </a:p>
          <a:p>
            <a:r>
              <a:rPr lang="en-GB" dirty="0" smtClean="0"/>
              <a:t>Explicit</a:t>
            </a:r>
          </a:p>
          <a:p>
            <a:r>
              <a:rPr lang="en-GB" dirty="0" smtClean="0"/>
              <a:t>Real</a:t>
            </a:r>
          </a:p>
          <a:p>
            <a:r>
              <a:rPr lang="en-GB" dirty="0" smtClean="0"/>
              <a:t>Accounting</a:t>
            </a:r>
          </a:p>
          <a:p>
            <a:r>
              <a:rPr lang="en-GB" dirty="0" smtClean="0"/>
              <a:t>Social</a:t>
            </a:r>
          </a:p>
          <a:p>
            <a:r>
              <a:rPr lang="en-GB" dirty="0" smtClean="0"/>
              <a:t>Replacement</a:t>
            </a:r>
          </a:p>
          <a:p>
            <a:r>
              <a:rPr lang="en-GB" dirty="0" smtClean="0"/>
              <a:t>Sunk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8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Short run and long run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Short run: Output can be increased only by varying variable factors – labour, raw material. Fixed factors – </a:t>
            </a:r>
            <a:r>
              <a:rPr lang="en-GB" dirty="0" err="1" smtClean="0"/>
              <a:t>bldg</a:t>
            </a:r>
            <a:r>
              <a:rPr lang="en-GB" dirty="0" smtClean="0"/>
              <a:t>, machinery do not change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Long run: Output can be increased by increasing all factors. All factors are variable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 smtClean="0"/>
              <a:t>Short run costs</a:t>
            </a:r>
          </a:p>
          <a:p>
            <a:r>
              <a:rPr lang="en-GB" dirty="0" smtClean="0"/>
              <a:t>Certain factors are fixed, certain others are variable. So firm incurs both variable and fixed cost</a:t>
            </a:r>
          </a:p>
          <a:p>
            <a:r>
              <a:rPr lang="en-GB" dirty="0" smtClean="0"/>
              <a:t>TFC, TVC, TC, AVC, AFC, AC, MC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8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1295400"/>
            <a:ext cx="4721225" cy="433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6717982" cy="4525963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TFC –Total Fixed Cost</a:t>
            </a:r>
          </a:p>
          <a:p>
            <a:r>
              <a:rPr lang="en-GB" dirty="0" smtClean="0"/>
              <a:t>Cost which does not vary with the level of output</a:t>
            </a:r>
          </a:p>
          <a:p>
            <a:r>
              <a:rPr lang="en-GB" dirty="0" smtClean="0"/>
              <a:t>Needs to be incurred even at zero output</a:t>
            </a:r>
          </a:p>
          <a:p>
            <a:pPr marL="0" indent="0">
              <a:buNone/>
            </a:pPr>
            <a:r>
              <a:rPr lang="en-GB" dirty="0" smtClean="0"/>
              <a:t>e.g. rent, interest, salary of permanent workers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6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11778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TVC – Total Variable Cost</a:t>
            </a:r>
          </a:p>
          <a:p>
            <a:r>
              <a:rPr lang="en-GB" dirty="0" smtClean="0"/>
              <a:t>Cost that varies with level of output</a:t>
            </a:r>
          </a:p>
          <a:p>
            <a:r>
              <a:rPr lang="en-GB" dirty="0" smtClean="0"/>
              <a:t>When output is zero, variable cost is also zero</a:t>
            </a:r>
          </a:p>
          <a:p>
            <a:pPr marL="0" indent="0">
              <a:buNone/>
            </a:pPr>
            <a:r>
              <a:rPr lang="en-GB" dirty="0" err="1" smtClean="0"/>
              <a:t>e.g.cost</a:t>
            </a:r>
            <a:r>
              <a:rPr lang="en-GB" dirty="0" smtClean="0"/>
              <a:t> of raw materials, wages, transportation cost, fuel</a:t>
            </a:r>
          </a:p>
          <a:p>
            <a:r>
              <a:rPr lang="en-GB" dirty="0" smtClean="0"/>
              <a:t>S shape due to law of variable proportion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5" y="2743201"/>
            <a:ext cx="5823799" cy="298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193982" cy="4525963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TC - Total cost</a:t>
            </a:r>
          </a:p>
          <a:p>
            <a:r>
              <a:rPr lang="en-GB" dirty="0" smtClean="0"/>
              <a:t>TC= TVC +TFC</a:t>
            </a:r>
          </a:p>
          <a:p>
            <a:r>
              <a:rPr lang="en-GB" dirty="0" smtClean="0"/>
              <a:t>Same shape as TVC</a:t>
            </a:r>
          </a:p>
          <a:p>
            <a:r>
              <a:rPr lang="en-GB" dirty="0" smtClean="0"/>
              <a:t>Starts from starting point of TFC</a:t>
            </a:r>
          </a:p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2286000"/>
            <a:ext cx="3952260" cy="395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9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346382" cy="4525963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AFC – Average fixed cost</a:t>
            </a:r>
          </a:p>
          <a:p>
            <a:r>
              <a:rPr lang="en-GB" dirty="0" smtClean="0"/>
              <a:t>The fixed cost per unit of output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AFC = </a:t>
            </a:r>
            <a:r>
              <a:rPr lang="en-GB" u="sng" dirty="0" smtClean="0"/>
              <a:t>TFC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Q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Downward sloping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25" y="1905000"/>
            <a:ext cx="416550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6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34638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 smtClean="0"/>
              <a:t>AVC – Variable cost per unit of output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AVC = </a:t>
            </a:r>
            <a:r>
              <a:rPr lang="en-GB" u="sng" dirty="0" smtClean="0"/>
              <a:t>TVC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Q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U shaped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2133600"/>
            <a:ext cx="4658941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1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Law of variable proportion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When more and more units of one variable factor is employed with fixed quantities of other factors, initially, MP increases, then it decreases, and finally, it becomes negative</a:t>
            </a:r>
          </a:p>
          <a:p>
            <a:pPr marL="0" indent="0">
              <a:buNone/>
            </a:pPr>
            <a:r>
              <a:rPr lang="en-GB" dirty="0" smtClean="0"/>
              <a:t>i.e. TP increases at an increasing rate first, then increases at decreasing rate and finally, starts declining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97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422582" cy="4525963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AC – Average Cost</a:t>
            </a:r>
          </a:p>
          <a:p>
            <a:r>
              <a:rPr lang="en-GB" dirty="0" smtClean="0"/>
              <a:t>Cost per unit of output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AC	= </a:t>
            </a:r>
            <a:r>
              <a:rPr lang="en-GB" u="sng" dirty="0" smtClean="0"/>
              <a:t>TC</a:t>
            </a:r>
            <a:r>
              <a:rPr lang="en-GB" dirty="0" smtClean="0"/>
              <a:t>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Q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smtClean="0"/>
              <a:t>= </a:t>
            </a:r>
            <a:r>
              <a:rPr lang="en-GB" u="sng" dirty="0"/>
              <a:t>TFC</a:t>
            </a:r>
            <a:r>
              <a:rPr lang="en-GB" dirty="0"/>
              <a:t>  + </a:t>
            </a:r>
            <a:r>
              <a:rPr lang="en-GB" u="sng" dirty="0" smtClean="0"/>
              <a:t>TVC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               Q         </a:t>
            </a:r>
            <a:r>
              <a:rPr lang="en-GB" dirty="0" err="1"/>
              <a:t>Q</a:t>
            </a:r>
            <a:r>
              <a:rPr lang="en-GB" dirty="0" smtClean="0"/>
              <a:t>    </a:t>
            </a:r>
          </a:p>
          <a:p>
            <a:pPr marL="0" indent="0">
              <a:buNone/>
            </a:pPr>
            <a:r>
              <a:rPr lang="en-GB" dirty="0" smtClean="0"/>
              <a:t>	= </a:t>
            </a:r>
            <a:r>
              <a:rPr lang="en-GB" dirty="0"/>
              <a:t>AFC+AVC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1752600"/>
            <a:ext cx="53721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7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498782" cy="4525963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MC – Marginal cost</a:t>
            </a:r>
          </a:p>
          <a:p>
            <a:pPr marL="0" indent="0">
              <a:buNone/>
            </a:pPr>
            <a:r>
              <a:rPr lang="en-GB" dirty="0" smtClean="0"/>
              <a:t>Addition to the total cost when one more unit of output is produced</a:t>
            </a:r>
          </a:p>
          <a:p>
            <a:pPr marL="0" indent="0">
              <a:buNone/>
            </a:pPr>
            <a:r>
              <a:rPr lang="en-GB" dirty="0" smtClean="0"/>
              <a:t>MC = </a:t>
            </a:r>
            <a:r>
              <a:rPr lang="en-GB" u="sng" dirty="0" smtClean="0"/>
              <a:t>∆TC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smtClean="0"/>
              <a:t>         ∆Q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1905000"/>
            <a:ext cx="5318911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42" y="533400"/>
            <a:ext cx="6154583" cy="2942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1600201"/>
            <a:ext cx="6032182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i="1" dirty="0"/>
              <a:t>Long run </a:t>
            </a:r>
            <a:r>
              <a:rPr lang="en-GB" i="1" dirty="0" smtClean="0"/>
              <a:t>cost</a:t>
            </a:r>
          </a:p>
          <a:p>
            <a:pPr marL="0" indent="0">
              <a:buNone/>
            </a:pPr>
            <a:r>
              <a:rPr lang="en-GB" dirty="0" smtClean="0"/>
              <a:t>All factors are variable hence there is no fixed cost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 smtClean="0"/>
              <a:t>LTC - Long run total cost </a:t>
            </a:r>
          </a:p>
          <a:p>
            <a:r>
              <a:rPr lang="en-GB" dirty="0"/>
              <a:t>M</a:t>
            </a:r>
            <a:r>
              <a:rPr lang="en-GB" dirty="0" smtClean="0"/>
              <a:t>inimum cost at which a given level of output can be produced in the long run</a:t>
            </a:r>
          </a:p>
          <a:p>
            <a:r>
              <a:rPr lang="en-GB" dirty="0" smtClean="0"/>
              <a:t>Derived by joining minimum </a:t>
            </a:r>
            <a:r>
              <a:rPr lang="en-GB" dirty="0"/>
              <a:t>points of the STC curves at different levels of </a:t>
            </a:r>
            <a:r>
              <a:rPr lang="en-GB" dirty="0" smtClean="0"/>
              <a:t>output.</a:t>
            </a:r>
            <a:r>
              <a:rPr lang="en-GB" dirty="0"/>
              <a:t> </a:t>
            </a:r>
            <a:endParaRPr lang="en-GB" dirty="0" smtClean="0"/>
          </a:p>
          <a:p>
            <a:r>
              <a:rPr lang="en-GB" dirty="0" smtClean="0"/>
              <a:t>Inverse S shape due to returns to scale</a:t>
            </a: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34" y="3048000"/>
            <a:ext cx="4256015" cy="351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9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879782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i="1" dirty="0" smtClean="0"/>
              <a:t>LAC – Long run average cost </a:t>
            </a:r>
          </a:p>
          <a:p>
            <a:r>
              <a:rPr lang="en-GB" dirty="0" smtClean="0"/>
              <a:t>Also called ‘envelope’ curve</a:t>
            </a:r>
          </a:p>
          <a:p>
            <a:r>
              <a:rPr lang="en-GB" dirty="0" smtClean="0"/>
              <a:t>Cost per unit of output in long run</a:t>
            </a:r>
          </a:p>
          <a:p>
            <a:r>
              <a:rPr lang="en-GB" dirty="0" smtClean="0"/>
              <a:t>Derived from SACs</a:t>
            </a:r>
          </a:p>
          <a:p>
            <a:r>
              <a:rPr lang="en-GB" dirty="0" smtClean="0"/>
              <a:t>Each SAC represents  a different level of output /a different plant size</a:t>
            </a:r>
          </a:p>
          <a:p>
            <a:r>
              <a:rPr lang="en-GB" dirty="0" smtClean="0"/>
              <a:t>U-shaped due to economies of scale initially and diseconomies  later  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048000"/>
            <a:ext cx="55054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1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17" y="838200"/>
            <a:ext cx="785706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25" y="381000"/>
            <a:ext cx="4417141" cy="4571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i="1" dirty="0" smtClean="0"/>
              <a:t>LMC – Long run marginal cost</a:t>
            </a:r>
          </a:p>
          <a:p>
            <a:r>
              <a:rPr lang="en-GB" dirty="0" smtClean="0"/>
              <a:t>The addition to the total cost when one more unit of output is produced in the long run</a:t>
            </a:r>
          </a:p>
          <a:p>
            <a:r>
              <a:rPr lang="en-GB" dirty="0" smtClean="0"/>
              <a:t>Derived from SMC curves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4538233"/>
            <a:ext cx="3361370" cy="229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6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Revenue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Revenue:The</a:t>
            </a:r>
            <a:r>
              <a:rPr lang="en-GB" dirty="0" smtClean="0"/>
              <a:t> income from  the sale of output</a:t>
            </a:r>
          </a:p>
          <a:p>
            <a:pPr marL="0" indent="0">
              <a:buNone/>
            </a:pPr>
            <a:r>
              <a:rPr lang="en-GB" i="1" dirty="0" smtClean="0"/>
              <a:t>TR – Total revenue</a:t>
            </a:r>
          </a:p>
          <a:p>
            <a:pPr marL="0" indent="0">
              <a:buNone/>
            </a:pPr>
            <a:r>
              <a:rPr lang="en-GB" dirty="0" smtClean="0"/>
              <a:t>Total receipts from the sale f a given quantity of output</a:t>
            </a:r>
          </a:p>
          <a:p>
            <a:pPr marL="0" indent="0">
              <a:buNone/>
            </a:pPr>
            <a:r>
              <a:rPr lang="en-GB" dirty="0" smtClean="0"/>
              <a:t>TR = P x Q,</a:t>
            </a:r>
          </a:p>
          <a:p>
            <a:pPr marL="0" indent="0">
              <a:buNone/>
            </a:pPr>
            <a:r>
              <a:rPr lang="en-GB" dirty="0" smtClean="0"/>
              <a:t> where Q= quantity sold</a:t>
            </a:r>
          </a:p>
          <a:p>
            <a:pPr marL="0" indent="0">
              <a:buNone/>
            </a:pPr>
            <a:r>
              <a:rPr lang="en-GB" dirty="0" smtClean="0"/>
              <a:t>             P = price per unit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0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AR – Average revenue</a:t>
            </a:r>
          </a:p>
          <a:p>
            <a:pPr marL="0" indent="0">
              <a:buNone/>
            </a:pPr>
            <a:r>
              <a:rPr lang="en-GB" dirty="0" smtClean="0"/>
              <a:t>Revenue per unit of output sold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AR=</a:t>
            </a:r>
            <a:r>
              <a:rPr lang="en-GB" u="sng" dirty="0" smtClean="0"/>
              <a:t>TR</a:t>
            </a:r>
            <a:r>
              <a:rPr lang="en-GB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   Q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= </a:t>
            </a:r>
            <a:r>
              <a:rPr lang="en-GB" u="sng" dirty="0" err="1" smtClean="0"/>
              <a:t>PxQ</a:t>
            </a:r>
            <a:r>
              <a:rPr lang="en-GB" dirty="0" smtClean="0"/>
              <a:t> = 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    Q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Thus, AR = P or AR is the price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MR – Marginal revenue</a:t>
            </a:r>
          </a:p>
          <a:p>
            <a:pPr marL="0" indent="0">
              <a:buNone/>
            </a:pPr>
            <a:r>
              <a:rPr lang="en-GB" dirty="0" smtClean="0"/>
              <a:t>The addition to the total revenue by selling one more unit of output</a:t>
            </a:r>
          </a:p>
          <a:p>
            <a:pPr marL="0" indent="0">
              <a:buNone/>
            </a:pPr>
            <a:r>
              <a:rPr lang="en-GB" dirty="0" smtClean="0"/>
              <a:t>MR = </a:t>
            </a:r>
            <a:r>
              <a:rPr lang="en-GB" u="sng" dirty="0" smtClean="0"/>
              <a:t>change in revenue</a:t>
            </a:r>
            <a:r>
              <a:rPr lang="en-GB" dirty="0" smtClean="0"/>
              <a:t>  or </a:t>
            </a:r>
            <a:r>
              <a:rPr lang="en-GB" u="sng" dirty="0" err="1" smtClean="0"/>
              <a:t>dTR</a:t>
            </a:r>
            <a:r>
              <a:rPr lang="en-GB" u="sng" dirty="0" smtClean="0"/>
              <a:t>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change in output         </a:t>
            </a:r>
            <a:r>
              <a:rPr lang="en-GB" dirty="0" err="1" smtClean="0"/>
              <a:t>dQ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7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Shut down 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4" y="1600201"/>
            <a:ext cx="5346382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Level of operations from which the company experiences no benefit and decides to shut down  operations</a:t>
            </a:r>
          </a:p>
          <a:p>
            <a:r>
              <a:rPr lang="en-GB" dirty="0" smtClean="0"/>
              <a:t>The output at which price equals AVC </a:t>
            </a:r>
          </a:p>
          <a:p>
            <a:pPr marL="0" indent="0">
              <a:buNone/>
            </a:pPr>
            <a:r>
              <a:rPr lang="en-GB" dirty="0" smtClean="0"/>
              <a:t>P=AVC or AR=AVC</a:t>
            </a:r>
          </a:p>
          <a:p>
            <a:pPr marL="0" indent="0">
              <a:buNone/>
            </a:pPr>
            <a:r>
              <a:rPr lang="en-GB" dirty="0" smtClean="0"/>
              <a:t>P=Minimum  AVC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943100"/>
            <a:ext cx="4478569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2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304800"/>
            <a:ext cx="7604429" cy="620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8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289288"/>
              </p:ext>
            </p:extLst>
          </p:nvPr>
        </p:nvGraphicFramePr>
        <p:xfrm>
          <a:off x="2422525" y="457200"/>
          <a:ext cx="359410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515"/>
                <a:gridCol w="840179"/>
                <a:gridCol w="952203"/>
                <a:gridCol w="9522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Units of labour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AP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6.1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9425" y="5265003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Land is fixed, labour is changing</a:t>
            </a:r>
            <a:endParaRPr lang="en-GB" sz="2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20" y="-228600"/>
            <a:ext cx="5485805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4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609600"/>
            <a:ext cx="10692765" cy="1143000"/>
          </a:xfrm>
        </p:spPr>
        <p:txBody>
          <a:bodyPr/>
          <a:lstStyle/>
          <a:p>
            <a:r>
              <a:rPr lang="en-GB" dirty="0" smtClean="0"/>
              <a:t>Break even 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Break even analysis</a:t>
            </a:r>
            <a:r>
              <a:rPr lang="en-GB" dirty="0" smtClean="0"/>
              <a:t>: A method used to analyse relationship between TC, TR and profit of an organisation at different levels of output</a:t>
            </a:r>
          </a:p>
          <a:p>
            <a:r>
              <a:rPr lang="en-GB" i="1" dirty="0" smtClean="0"/>
              <a:t>Break even point:</a:t>
            </a:r>
            <a:r>
              <a:rPr lang="en-GB" dirty="0" smtClean="0"/>
              <a:t> Point at which TR=TC i.e. point at which there is no profit/loss for the firm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01820"/>
              </p:ext>
            </p:extLst>
          </p:nvPr>
        </p:nvGraphicFramePr>
        <p:xfrm>
          <a:off x="6931025" y="3886200"/>
          <a:ext cx="3276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/>
                <a:gridCol w="11430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TR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150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450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2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4044" y="1600201"/>
            <a:ext cx="5346382" cy="4525963"/>
          </a:xfrm>
        </p:spPr>
        <p:txBody>
          <a:bodyPr/>
          <a:lstStyle/>
          <a:p>
            <a:r>
              <a:rPr lang="en-GB" dirty="0" smtClean="0"/>
              <a:t>TR intersects TC at E</a:t>
            </a:r>
          </a:p>
          <a:p>
            <a:r>
              <a:rPr lang="en-GB" dirty="0" smtClean="0"/>
              <a:t>E is the BEP</a:t>
            </a:r>
          </a:p>
          <a:p>
            <a:r>
              <a:rPr lang="en-GB" dirty="0" smtClean="0"/>
              <a:t>Gap between TC and TR beyond E shows profit</a:t>
            </a:r>
          </a:p>
          <a:p>
            <a:r>
              <a:rPr lang="en-GB" dirty="0" smtClean="0"/>
              <a:t>Gap between TC and TR below this point shows loss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1524000"/>
            <a:ext cx="48164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At break even point, TR=TC</a:t>
            </a:r>
          </a:p>
          <a:p>
            <a:pPr marL="0" indent="0">
              <a:buNone/>
            </a:pPr>
            <a:r>
              <a:rPr lang="en-GB" dirty="0" smtClean="0"/>
              <a:t>or </a:t>
            </a:r>
            <a:r>
              <a:rPr lang="en-GB" dirty="0" err="1" smtClean="0"/>
              <a:t>PxQ</a:t>
            </a:r>
            <a:r>
              <a:rPr lang="en-GB" sz="2000" dirty="0" err="1" smtClean="0"/>
              <a:t>b</a:t>
            </a:r>
            <a:r>
              <a:rPr lang="en-GB" dirty="0" smtClean="0"/>
              <a:t> =TFC+TVC</a:t>
            </a:r>
          </a:p>
          <a:p>
            <a:pPr marL="0" indent="0">
              <a:buNone/>
            </a:pPr>
            <a:r>
              <a:rPr lang="en-GB" dirty="0" smtClean="0"/>
              <a:t>     </a:t>
            </a:r>
            <a:r>
              <a:rPr lang="en-GB" dirty="0" err="1" smtClean="0"/>
              <a:t>PxQ</a:t>
            </a:r>
            <a:r>
              <a:rPr lang="en-GB" dirty="0" smtClean="0"/>
              <a:t> = TFC + (</a:t>
            </a:r>
            <a:r>
              <a:rPr lang="en-GB" dirty="0" err="1" smtClean="0"/>
              <a:t>AVCxQ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dirty="0" err="1"/>
              <a:t>PxQ</a:t>
            </a:r>
            <a:r>
              <a:rPr lang="en-GB" dirty="0"/>
              <a:t> – </a:t>
            </a:r>
            <a:r>
              <a:rPr lang="en-GB" dirty="0" err="1" smtClean="0"/>
              <a:t>AVCxQ</a:t>
            </a:r>
            <a:r>
              <a:rPr lang="en-GB" dirty="0" smtClean="0"/>
              <a:t>=TFC</a:t>
            </a:r>
          </a:p>
          <a:p>
            <a:pPr marL="0" indent="0">
              <a:buNone/>
            </a:pPr>
            <a:r>
              <a:rPr lang="en-GB" dirty="0" smtClean="0"/>
              <a:t>   Thus  BEP  Q= </a:t>
            </a:r>
            <a:r>
              <a:rPr lang="en-GB" u="sng" dirty="0" smtClean="0"/>
              <a:t>TFC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P-AVC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GB" i="1" dirty="0" smtClean="0"/>
              <a:t>Contribution </a:t>
            </a:r>
            <a:r>
              <a:rPr lang="en-GB" dirty="0" smtClean="0"/>
              <a:t>=&gt; sales – variable cost</a:t>
            </a:r>
          </a:p>
          <a:p>
            <a:pPr>
              <a:spcBef>
                <a:spcPts val="0"/>
              </a:spcBef>
            </a:pPr>
            <a:r>
              <a:rPr lang="en-GB" i="1" dirty="0" smtClean="0"/>
              <a:t>P/V ratio </a:t>
            </a:r>
            <a:r>
              <a:rPr lang="en-GB" dirty="0" smtClean="0"/>
              <a:t>=&gt; </a:t>
            </a:r>
            <a:r>
              <a:rPr lang="en-GB" u="sng" dirty="0" smtClean="0"/>
              <a:t>contribution </a:t>
            </a:r>
            <a:r>
              <a:rPr lang="en-GB" dirty="0" smtClean="0"/>
              <a:t> or </a:t>
            </a:r>
            <a:r>
              <a:rPr lang="en-GB" u="sng" dirty="0" smtClean="0"/>
              <a:t> S – 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  sales                      S</a:t>
            </a:r>
          </a:p>
          <a:p>
            <a:r>
              <a:rPr lang="en-GB" i="1" dirty="0" smtClean="0"/>
              <a:t>BEP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-</a:t>
            </a:r>
            <a:r>
              <a:rPr lang="en-GB" dirty="0" smtClean="0"/>
              <a:t> (in units) =&gt; </a:t>
            </a:r>
            <a:r>
              <a:rPr lang="en-GB" u="sng" dirty="0" smtClean="0"/>
              <a:t>TFC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      Price-AVC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- (in rupees) =&gt;</a:t>
            </a:r>
            <a:r>
              <a:rPr lang="en-GB" u="sng" dirty="0" smtClean="0"/>
              <a:t> TFC    </a:t>
            </a:r>
            <a:r>
              <a:rPr lang="en-GB" dirty="0" smtClean="0"/>
              <a:t>  or  </a:t>
            </a:r>
            <a:r>
              <a:rPr lang="en-GB" u="sng" dirty="0" smtClean="0"/>
              <a:t>TFC  </a:t>
            </a:r>
            <a:r>
              <a:rPr lang="en-GB" dirty="0" smtClean="0"/>
              <a:t>  x 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                    P/V ratio      S – V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Sales to earn a desired profit = </a:t>
            </a:r>
            <a:r>
              <a:rPr lang="en-GB" u="sng" dirty="0" err="1" smtClean="0"/>
              <a:t>TFC+desired</a:t>
            </a:r>
            <a:r>
              <a:rPr lang="en-GB" u="sng" dirty="0" smtClean="0"/>
              <a:t> profit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                                                            P/V ratio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Profit = TR</a:t>
            </a:r>
            <a:r>
              <a:rPr lang="en-GB" dirty="0"/>
              <a:t> – </a:t>
            </a:r>
            <a:r>
              <a:rPr lang="en-GB" dirty="0" smtClean="0"/>
              <a:t>TC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At BEP, TR = 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67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457201"/>
            <a:ext cx="10692765" cy="56689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1.) A firm pays </a:t>
            </a:r>
            <a:r>
              <a:rPr lang="en-GB" dirty="0" err="1" smtClean="0"/>
              <a:t>Rs</a:t>
            </a:r>
            <a:r>
              <a:rPr lang="en-GB" dirty="0" smtClean="0"/>
              <a:t>. 3000 rent and another Rs3000 as interest </a:t>
            </a:r>
            <a:r>
              <a:rPr lang="en-GB" dirty="0"/>
              <a:t>every </a:t>
            </a:r>
            <a:r>
              <a:rPr lang="en-GB" dirty="0" smtClean="0"/>
              <a:t>month. Selling price of the product is Rs.5 and variable cost per unit is Rs2</a:t>
            </a:r>
          </a:p>
          <a:p>
            <a:pPr marL="514350" indent="-514350">
              <a:buAutoNum type="alphaLcParenR"/>
            </a:pPr>
            <a:r>
              <a:rPr lang="en-GB" dirty="0" smtClean="0"/>
              <a:t>Find break even level of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BEP (in units) = </a:t>
            </a:r>
            <a:r>
              <a:rPr lang="en-GB" u="sng" dirty="0" smtClean="0"/>
              <a:t>TFC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                           P-AVC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         = 2000 units</a:t>
            </a:r>
          </a:p>
          <a:p>
            <a:pPr marL="514350" indent="-514350">
              <a:spcBef>
                <a:spcPts val="0"/>
              </a:spcBef>
              <a:buAutoNum type="alphaLcParenR" startAt="2"/>
            </a:pPr>
            <a:r>
              <a:rPr lang="en-GB" dirty="0" smtClean="0"/>
              <a:t>Find profit, if sales is 5000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Profit = TR</a:t>
            </a:r>
            <a:r>
              <a:rPr lang="en-GB" dirty="0"/>
              <a:t> – </a:t>
            </a:r>
            <a:r>
              <a:rPr lang="en-GB" dirty="0" smtClean="0"/>
              <a:t>TC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= 9000/-</a:t>
            </a:r>
          </a:p>
          <a:p>
            <a:pPr marL="514350" indent="-514350">
              <a:spcBef>
                <a:spcPts val="0"/>
              </a:spcBef>
              <a:buAutoNum type="alphaLcParenR" startAt="3"/>
            </a:pPr>
            <a:r>
              <a:rPr lang="en-GB" dirty="0" smtClean="0"/>
              <a:t>To get a profit of 15000/- what should be output?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Profit = TR – TC</a:t>
            </a:r>
            <a:r>
              <a:rPr lang="en-GB" dirty="0"/>
              <a:t> </a:t>
            </a:r>
            <a:endParaRPr lang="en-GB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15000 = 5Q – (6000+2Q)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= 7000 units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3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381001"/>
            <a:ext cx="10692765" cy="57451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d) If sales = 5000, derive the margin of safety</a:t>
            </a:r>
          </a:p>
          <a:p>
            <a:pPr marL="0" indent="0">
              <a:buNone/>
            </a:pPr>
            <a:r>
              <a:rPr lang="en-GB" dirty="0" smtClean="0"/>
              <a:t>Margin of safety = sales – BE sales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   = 3000 units</a:t>
            </a:r>
          </a:p>
          <a:p>
            <a:pPr marL="0" indent="0">
              <a:buNone/>
            </a:pPr>
            <a:r>
              <a:rPr lang="en-GB" dirty="0" smtClean="0"/>
              <a:t>e) Find profit volume ratio and break even 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P/V ratio = </a:t>
            </a:r>
            <a:r>
              <a:rPr lang="en-GB" u="sng" dirty="0" smtClean="0"/>
              <a:t>contribution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     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   = 0.6 or 60%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f) To bring down break even output to 1500 units, what price should be charged?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/>
              <a:t>1500 =</a:t>
            </a:r>
            <a:r>
              <a:rPr lang="en-GB" u="sng" dirty="0" smtClean="0"/>
              <a:t>6000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   P -2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</a:t>
            </a:r>
            <a:r>
              <a:rPr lang="en-GB" dirty="0" smtClean="0"/>
              <a:t>          =Rs.6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0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533401"/>
            <a:ext cx="10692765" cy="55927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000" dirty="0" smtClean="0"/>
              <a:t>2) Use the following information to calculate (a) break even point in units and in rupees (b) the output required in order to earn profit of </a:t>
            </a:r>
            <a:r>
              <a:rPr lang="en-GB" sz="3000" dirty="0" err="1" smtClean="0"/>
              <a:t>Rs</a:t>
            </a:r>
            <a:r>
              <a:rPr lang="en-GB" sz="3000" dirty="0" smtClean="0"/>
              <a:t>. 90000</a:t>
            </a:r>
          </a:p>
          <a:p>
            <a:pPr marL="0" indent="0">
              <a:buNone/>
            </a:pPr>
            <a:r>
              <a:rPr lang="en-GB" sz="3000" dirty="0" smtClean="0"/>
              <a:t>Monthly rent = 70,000 </a:t>
            </a:r>
          </a:p>
          <a:p>
            <a:pPr marL="0" indent="0">
              <a:buNone/>
            </a:pPr>
            <a:r>
              <a:rPr lang="en-GB" sz="3000" dirty="0" smtClean="0"/>
              <a:t>Monthly interest = 2000</a:t>
            </a:r>
          </a:p>
          <a:p>
            <a:pPr marL="0" indent="0">
              <a:buNone/>
            </a:pPr>
            <a:r>
              <a:rPr lang="en-GB" sz="3000" dirty="0" smtClean="0"/>
              <a:t>Variable cost = 15/unit</a:t>
            </a:r>
          </a:p>
          <a:p>
            <a:pPr marL="0" indent="0">
              <a:buNone/>
            </a:pPr>
            <a:r>
              <a:rPr lang="en-GB" sz="3000" dirty="0" smtClean="0"/>
              <a:t>Selling price = 24/unit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 smtClean="0"/>
              <a:t>(a) BEP (units) = </a:t>
            </a:r>
            <a:r>
              <a:rPr lang="en-GB" sz="3000" u="sng" dirty="0" smtClean="0"/>
              <a:t>TFC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/>
              <a:t> </a:t>
            </a:r>
            <a:r>
              <a:rPr lang="en-GB" sz="3000" dirty="0" smtClean="0"/>
              <a:t>                         P – AVC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/>
              <a:t> </a:t>
            </a:r>
            <a:r>
              <a:rPr lang="en-GB" sz="3000" dirty="0" smtClean="0"/>
              <a:t>                   = 8000units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/>
              <a:t> </a:t>
            </a:r>
            <a:r>
              <a:rPr lang="en-GB" sz="3000" dirty="0" smtClean="0"/>
              <a:t>BEP (in rupees) = </a:t>
            </a:r>
            <a:r>
              <a:rPr lang="en-GB" sz="3000" u="sng" dirty="0" smtClean="0"/>
              <a:t>TFC        </a:t>
            </a:r>
            <a:r>
              <a:rPr lang="en-GB" sz="3000" dirty="0" smtClean="0"/>
              <a:t>  or 8000 x 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/>
              <a:t> </a:t>
            </a:r>
            <a:r>
              <a:rPr lang="en-GB" sz="3000" dirty="0" smtClean="0"/>
              <a:t>                              P/V ratio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000" dirty="0"/>
              <a:t> </a:t>
            </a:r>
            <a:r>
              <a:rPr lang="en-GB" sz="3000" dirty="0" smtClean="0"/>
              <a:t>                            = Rs.1,92,000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800" dirty="0"/>
              <a:t> </a:t>
            </a:r>
            <a:r>
              <a:rPr lang="en-GB" sz="2800" dirty="0" smtClean="0"/>
              <a:t>                  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7893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43" y="533401"/>
            <a:ext cx="10692765" cy="559276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(b) Number of units to be sold to earn profit of </a:t>
            </a:r>
            <a:r>
              <a:rPr lang="en-GB" dirty="0" err="1" smtClean="0"/>
              <a:t>Rs</a:t>
            </a:r>
            <a:r>
              <a:rPr lang="en-GB" dirty="0" smtClean="0"/>
              <a:t>. 90,000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profit  = TR – TC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90000 = (</a:t>
            </a:r>
            <a:r>
              <a:rPr lang="en-GB" dirty="0" err="1" smtClean="0"/>
              <a:t>PxQ</a:t>
            </a:r>
            <a:r>
              <a:rPr lang="en-GB" dirty="0" smtClean="0"/>
              <a:t>)-(TVC+TFC)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= 18000units</a:t>
            </a:r>
          </a:p>
          <a:p>
            <a:pPr marL="0" indent="0">
              <a:buNone/>
            </a:pPr>
            <a:r>
              <a:rPr lang="en-GB" dirty="0" smtClean="0"/>
              <a:t>or          </a:t>
            </a:r>
            <a:r>
              <a:rPr lang="en-GB" u="sng" dirty="0" err="1" smtClean="0"/>
              <a:t>FC+desired</a:t>
            </a:r>
            <a:r>
              <a:rPr lang="en-GB" u="sng" dirty="0" smtClean="0"/>
              <a:t> profit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S-V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= 18000 units</a:t>
            </a:r>
          </a:p>
        </p:txBody>
      </p:sp>
    </p:spTree>
    <p:extLst>
      <p:ext uri="{BB962C8B-B14F-4D97-AF65-F5344CB8AC3E}">
        <p14:creationId xmlns:p14="http://schemas.microsoft.com/office/powerpoint/2010/main" val="8036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425" y="632222"/>
            <a:ext cx="6324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Stage 1:</a:t>
            </a:r>
            <a:r>
              <a:rPr lang="en-GB" sz="2400" dirty="0" smtClean="0"/>
              <a:t>  </a:t>
            </a:r>
            <a:r>
              <a:rPr lang="en-GB" sz="2400" i="1" dirty="0" smtClean="0"/>
              <a:t>stage of increasing returns</a:t>
            </a:r>
          </a:p>
          <a:p>
            <a:pPr marL="285750" indent="-285750">
              <a:buFontTx/>
              <a:buChar char="-"/>
            </a:pPr>
            <a:r>
              <a:rPr lang="en-GB" sz="2400" dirty="0" smtClean="0"/>
              <a:t>When MP increases, TP increases at an increasing rate </a:t>
            </a:r>
            <a:r>
              <a:rPr lang="en-GB" sz="2400" dirty="0" err="1" smtClean="0"/>
              <a:t>upto</a:t>
            </a:r>
            <a:r>
              <a:rPr lang="en-GB" sz="2400" dirty="0" smtClean="0"/>
              <a:t> a point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The point F where the </a:t>
            </a:r>
            <a:r>
              <a:rPr lang="en-GB" sz="2400" dirty="0" smtClean="0"/>
              <a:t>TP </a:t>
            </a:r>
            <a:r>
              <a:rPr lang="en-GB" sz="2400" dirty="0"/>
              <a:t>stops increasing at an increasing rate and starts increasing at the diminishing rate is called the point of </a:t>
            </a:r>
            <a:r>
              <a:rPr lang="en-GB" sz="2400" dirty="0" smtClean="0"/>
              <a:t>inflection. MP is maximum at this point.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First stage continues till AP=MP</a:t>
            </a:r>
          </a:p>
          <a:p>
            <a:r>
              <a:rPr lang="en-GB" sz="2400" i="1" dirty="0" smtClean="0"/>
              <a:t>Stage 2: stage of diminishing returns</a:t>
            </a:r>
          </a:p>
          <a:p>
            <a:pPr marL="342900" indent="-342900">
              <a:buFontTx/>
              <a:buChar char="-"/>
            </a:pPr>
            <a:r>
              <a:rPr lang="en-GB" sz="2400" dirty="0" smtClean="0"/>
              <a:t>MP decreases, so TP increases at a diminishing rate.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Second stage continues till MP=0</a:t>
            </a:r>
          </a:p>
          <a:p>
            <a:r>
              <a:rPr lang="en-GB" sz="2400" i="1" dirty="0" smtClean="0"/>
              <a:t>Stage 3: stage of negative returns</a:t>
            </a:r>
          </a:p>
          <a:p>
            <a:pPr marL="342900" indent="-342900">
              <a:buFontTx/>
              <a:buChar char="-"/>
            </a:pPr>
            <a:r>
              <a:rPr lang="en-GB" sz="2400" dirty="0" smtClean="0"/>
              <a:t>MP becomes negative and TP starts declining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97" y="1599376"/>
            <a:ext cx="4517528" cy="41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2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43" y="2840037"/>
            <a:ext cx="4518025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Relation between…</a:t>
            </a:r>
          </a:p>
          <a:p>
            <a:pPr marL="0" indent="0">
              <a:buNone/>
            </a:pPr>
            <a:r>
              <a:rPr lang="en-GB" dirty="0" smtClean="0"/>
              <a:t>MP and TP</a:t>
            </a:r>
          </a:p>
          <a:p>
            <a:r>
              <a:rPr lang="en-GB" sz="2600" dirty="0" smtClean="0"/>
              <a:t>When MP increases, TP increases</a:t>
            </a:r>
          </a:p>
          <a:p>
            <a:r>
              <a:rPr lang="en-GB" sz="2600" dirty="0" smtClean="0"/>
              <a:t>When MP decreases, TP increases at a decreasing rate</a:t>
            </a:r>
          </a:p>
          <a:p>
            <a:r>
              <a:rPr lang="en-GB" sz="2600" dirty="0" smtClean="0"/>
              <a:t>When MP is negative, TP declines</a:t>
            </a:r>
          </a:p>
          <a:p>
            <a:pPr marL="0" indent="0">
              <a:buNone/>
            </a:pPr>
            <a:r>
              <a:rPr lang="en-GB" dirty="0" smtClean="0"/>
              <a:t>MP and AP </a:t>
            </a:r>
          </a:p>
          <a:p>
            <a:r>
              <a:rPr lang="en-GB" sz="2600" dirty="0" smtClean="0"/>
              <a:t>When MP&gt;AP, AP increases</a:t>
            </a:r>
          </a:p>
          <a:p>
            <a:r>
              <a:rPr lang="en-GB" sz="2600" dirty="0" smtClean="0"/>
              <a:t>When MP=AP, AP is maximum</a:t>
            </a:r>
          </a:p>
          <a:p>
            <a:r>
              <a:rPr lang="en-GB" sz="2600" dirty="0" smtClean="0"/>
              <a:t>When MP&lt;AP, AP decreases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63863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Assumptions of law of variable proportion:</a:t>
            </a:r>
          </a:p>
          <a:p>
            <a:r>
              <a:rPr lang="en-GB" dirty="0" smtClean="0"/>
              <a:t>All units of the variable factor are equally efficient</a:t>
            </a:r>
          </a:p>
          <a:p>
            <a:r>
              <a:rPr lang="en-GB" dirty="0" smtClean="0"/>
              <a:t>Technology remains constant</a:t>
            </a:r>
          </a:p>
          <a:p>
            <a:r>
              <a:rPr lang="en-GB" dirty="0" smtClean="0"/>
              <a:t>Proportion of inputs can be varied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0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11029</TotalTime>
  <Words>2463</Words>
  <Application>Microsoft Office PowerPoint</Application>
  <PresentationFormat>Custom</PresentationFormat>
  <Paragraphs>412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Production and cost</vt:lpstr>
      <vt:lpstr>PowerPoint Presentation</vt:lpstr>
      <vt:lpstr>PowerPoint Presentation</vt:lpstr>
      <vt:lpstr>Law of variable proportion  (also called Returns to a factor/Production function with variable input)</vt:lpstr>
      <vt:lpstr>Law of variable proportion</vt:lpstr>
      <vt:lpstr>PowerPoint Presentation</vt:lpstr>
      <vt:lpstr>PowerPoint Presentation</vt:lpstr>
      <vt:lpstr>PowerPoint Presentation</vt:lpstr>
      <vt:lpstr>PowerPoint Presentation</vt:lpstr>
      <vt:lpstr>Returns to scale (Fixed proportion/Long run product function)</vt:lpstr>
      <vt:lpstr>PowerPoint Presentation</vt:lpstr>
      <vt:lpstr>Economies of scale</vt:lpstr>
      <vt:lpstr>Internal economies</vt:lpstr>
      <vt:lpstr>External economies</vt:lpstr>
      <vt:lpstr>PowerPoint Presentation</vt:lpstr>
      <vt:lpstr>Isoquants </vt:lpstr>
      <vt:lpstr>PowerPoint Presentation</vt:lpstr>
      <vt:lpstr>Isoquants..</vt:lpstr>
      <vt:lpstr>PowerPoint Presentation</vt:lpstr>
      <vt:lpstr>PowerPoint Presentation</vt:lpstr>
      <vt:lpstr>Isocost line</vt:lpstr>
      <vt:lpstr>PowerPoint Presentation</vt:lpstr>
      <vt:lpstr>Producer’s equilibrium</vt:lpstr>
      <vt:lpstr>PowerPoint Presentation</vt:lpstr>
      <vt:lpstr>Expansion path</vt:lpstr>
      <vt:lpstr>Technical progress and its implications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Cobb-Douglas production function</vt:lpstr>
      <vt:lpstr>PowerPoint Presentation</vt:lpstr>
      <vt:lpstr>PowerPoint Presentation</vt:lpstr>
      <vt:lpstr>PowerPoint Presentation</vt:lpstr>
      <vt:lpstr>Cost concepts</vt:lpstr>
      <vt:lpstr>PowerPoint Presentation</vt:lpstr>
      <vt:lpstr>PowerPoint Presentation</vt:lpstr>
      <vt:lpstr>PowerPoint Presentation</vt:lpstr>
      <vt:lpstr>PowerPoint Presentation</vt:lpstr>
      <vt:lpstr>Short run and long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Revenue </vt:lpstr>
      <vt:lpstr>PowerPoint Presentation</vt:lpstr>
      <vt:lpstr>PowerPoint Presentation</vt:lpstr>
      <vt:lpstr>Shut down point</vt:lpstr>
      <vt:lpstr>PowerPoint Presentation</vt:lpstr>
      <vt:lpstr>Break even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</dc:creator>
  <cp:lastModifiedBy>THAMEEM</cp:lastModifiedBy>
  <cp:revision>275</cp:revision>
  <dcterms:created xsi:type="dcterms:W3CDTF">2006-08-16T00:00:00Z</dcterms:created>
  <dcterms:modified xsi:type="dcterms:W3CDTF">2022-06-13T18:40:46Z</dcterms:modified>
</cp:coreProperties>
</file>